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781" r:id="rId1"/>
  </p:sldMasterIdLst>
  <p:sldIdLst>
    <p:sldId id="256" r:id="rId2"/>
    <p:sldId id="257" r:id="rId3"/>
    <p:sldId id="279" r:id="rId4"/>
    <p:sldId id="280" r:id="rId5"/>
    <p:sldId id="281" r:id="rId6"/>
    <p:sldId id="278" r:id="rId7"/>
    <p:sldId id="299" r:id="rId8"/>
    <p:sldId id="310" r:id="rId9"/>
    <p:sldId id="282" r:id="rId10"/>
    <p:sldId id="261" r:id="rId11"/>
    <p:sldId id="262" r:id="rId12"/>
    <p:sldId id="292" r:id="rId13"/>
    <p:sldId id="258" r:id="rId14"/>
    <p:sldId id="259" r:id="rId15"/>
    <p:sldId id="260" r:id="rId16"/>
    <p:sldId id="273" r:id="rId17"/>
    <p:sldId id="298" r:id="rId18"/>
    <p:sldId id="286" r:id="rId19"/>
    <p:sldId id="263" r:id="rId20"/>
    <p:sldId id="264" r:id="rId21"/>
    <p:sldId id="265" r:id="rId22"/>
    <p:sldId id="288" r:id="rId23"/>
    <p:sldId id="266" r:id="rId24"/>
    <p:sldId id="289" r:id="rId25"/>
    <p:sldId id="308" r:id="rId26"/>
    <p:sldId id="309" r:id="rId27"/>
    <p:sldId id="267" r:id="rId28"/>
    <p:sldId id="293" r:id="rId29"/>
    <p:sldId id="268" r:id="rId30"/>
    <p:sldId id="269" r:id="rId31"/>
    <p:sldId id="270" r:id="rId32"/>
    <p:sldId id="294" r:id="rId33"/>
    <p:sldId id="295" r:id="rId34"/>
    <p:sldId id="303" r:id="rId35"/>
    <p:sldId id="302" r:id="rId36"/>
    <p:sldId id="271" r:id="rId37"/>
    <p:sldId id="274" r:id="rId38"/>
    <p:sldId id="296" r:id="rId39"/>
    <p:sldId id="304" r:id="rId40"/>
    <p:sldId id="276" r:id="rId41"/>
    <p:sldId id="305" r:id="rId42"/>
    <p:sldId id="306" r:id="rId43"/>
    <p:sldId id="307" r:id="rId44"/>
    <p:sldId id="300" r:id="rId45"/>
    <p:sldId id="3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583" autoAdjust="0"/>
  </p:normalViewPr>
  <p:slideViewPr>
    <p:cSldViewPr snapToGrid="0" snapToObjects="1">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4AB02A5-4FE5-49D9-9E24-09F23B90C450}" type="datetimeFigureOut">
              <a:rPr lang="en-US" smtClean="0"/>
              <a:pPr/>
              <a:t>6/8/2011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B6EF64-FB19-411E-965E-9F52AA4744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2E299E-3C36-724A-B960-D28C0E2E2510}"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8D4D3-D7C7-9C4A-8D83-CFAE9292EA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2E299E-3C36-724A-B960-D28C0E2E2510}"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8D4D3-D7C7-9C4A-8D83-CFAE9292EA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22E299E-3C36-724A-B960-D28C0E2E2510}" type="datetimeFigureOut">
              <a:rPr lang="en-US" smtClean="0"/>
              <a:pPr/>
              <a:t>6/8/2011</a:t>
            </a:fld>
            <a:endParaRPr lang="en-US"/>
          </a:p>
        </p:txBody>
      </p:sp>
      <p:sp>
        <p:nvSpPr>
          <p:cNvPr id="9" name="Slide Number Placeholder 8"/>
          <p:cNvSpPr>
            <a:spLocks noGrp="1"/>
          </p:cNvSpPr>
          <p:nvPr>
            <p:ph type="sldNum" sz="quarter" idx="15"/>
          </p:nvPr>
        </p:nvSpPr>
        <p:spPr/>
        <p:txBody>
          <a:bodyPr rtlCol="0"/>
          <a:lstStyle/>
          <a:p>
            <a:fld id="{CAF8D4D3-D7C7-9C4A-8D83-CFAE9292EAC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F9B8CD-342D-4579-98EC-A8FD6B7370E1}" type="datetimeFigureOut">
              <a:rPr lang="en-US" smtClean="0"/>
              <a:pPr/>
              <a:t>6/8/2011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2E299E-3C36-724A-B960-D28C0E2E2510}"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8D4D3-D7C7-9C4A-8D83-CFAE9292EAC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22E299E-3C36-724A-B960-D28C0E2E2510}" type="datetimeFigureOut">
              <a:rPr lang="en-US" smtClean="0"/>
              <a:pPr/>
              <a:t>6/8/2011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8D4D3-D7C7-9C4A-8D83-CFAE9292EAC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22E299E-3C36-724A-B960-D28C0E2E2510}" type="datetimeFigureOut">
              <a:rPr lang="en-US" smtClean="0"/>
              <a:pPr/>
              <a:t>6/8/2011</a:t>
            </a:fld>
            <a:endParaRPr lang="en-US"/>
          </a:p>
        </p:txBody>
      </p:sp>
      <p:sp>
        <p:nvSpPr>
          <p:cNvPr id="7" name="Slide Number Placeholder 6"/>
          <p:cNvSpPr>
            <a:spLocks noGrp="1"/>
          </p:cNvSpPr>
          <p:nvPr>
            <p:ph type="sldNum" sz="quarter" idx="11"/>
          </p:nvPr>
        </p:nvSpPr>
        <p:spPr/>
        <p:txBody>
          <a:bodyPr rtlCol="0"/>
          <a:lstStyle/>
          <a:p>
            <a:fld id="{CAF8D4D3-D7C7-9C4A-8D83-CFAE9292EAC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E299E-3C36-724A-B960-D28C0E2E2510}" type="datetimeFigureOut">
              <a:rPr lang="en-US" smtClean="0"/>
              <a:pPr/>
              <a:t>6/8/2011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F8D4D3-D7C7-9C4A-8D83-CFAE9292E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22E299E-3C36-724A-B960-D28C0E2E2510}" type="datetimeFigureOut">
              <a:rPr lang="en-US" smtClean="0"/>
              <a:pPr/>
              <a:t>6/8/2011</a:t>
            </a:fld>
            <a:endParaRPr lang="en-US"/>
          </a:p>
        </p:txBody>
      </p:sp>
      <p:sp>
        <p:nvSpPr>
          <p:cNvPr id="22" name="Slide Number Placeholder 21"/>
          <p:cNvSpPr>
            <a:spLocks noGrp="1"/>
          </p:cNvSpPr>
          <p:nvPr>
            <p:ph type="sldNum" sz="quarter" idx="15"/>
          </p:nvPr>
        </p:nvSpPr>
        <p:spPr/>
        <p:txBody>
          <a:bodyPr rtlCol="0"/>
          <a:lstStyle/>
          <a:p>
            <a:fld id="{69E29E33-B620-47F9-BB04-8846C2A5AFCC}" type="slidenum">
              <a:rPr kumimoji="0" lang="en-US" smtClean="0"/>
              <a:pPr/>
              <a:t>‹#›</a:t>
            </a:fld>
            <a:endParaRPr kumimoji="0"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22E299E-3C36-724A-B960-D28C0E2E2510}" type="datetimeFigureOut">
              <a:rPr lang="en-US" smtClean="0"/>
              <a:pPr/>
              <a:t>6/8/2011</a:t>
            </a:fld>
            <a:endParaRPr lang="en-US"/>
          </a:p>
        </p:txBody>
      </p:sp>
      <p:sp>
        <p:nvSpPr>
          <p:cNvPr id="18" name="Slide Number Placeholder 17"/>
          <p:cNvSpPr>
            <a:spLocks noGrp="1"/>
          </p:cNvSpPr>
          <p:nvPr>
            <p:ph type="sldNum" sz="quarter" idx="11"/>
          </p:nvPr>
        </p:nvSpPr>
        <p:spPr/>
        <p:txBody>
          <a:bodyPr rtlCol="0"/>
          <a:lstStyle/>
          <a:p>
            <a:fld id="{CAF8D4D3-D7C7-9C4A-8D83-CFAE9292EAC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22E299E-3C36-724A-B960-D28C0E2E2510}" type="datetimeFigureOut">
              <a:rPr lang="en-US" smtClean="0"/>
              <a:pPr/>
              <a:t>6/8/2011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F8D4D3-D7C7-9C4A-8D83-CFAE9292E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localhost\Users\emilyramos\Documents\youtube_how_to_recognize_the_early_signs_of_autism.mov" TargetMode="Externa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localhost\Users\emilyramos\Downloads\Excerpt%20Derek%20Paravicini.m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8570" y="1570063"/>
            <a:ext cx="6429630" cy="2328633"/>
          </a:xfrm>
        </p:spPr>
        <p:txBody>
          <a:bodyPr>
            <a:normAutofit/>
          </a:bodyPr>
          <a:lstStyle/>
          <a:p>
            <a:r>
              <a:rPr lang="en-US" sz="7200" dirty="0" smtClean="0"/>
              <a:t>Autism</a:t>
            </a:r>
            <a:endParaRPr lang="en-US" sz="7200" dirty="0"/>
          </a:p>
        </p:txBody>
      </p:sp>
      <p:sp>
        <p:nvSpPr>
          <p:cNvPr id="3" name="Subtitle 2"/>
          <p:cNvSpPr>
            <a:spLocks noGrp="1"/>
          </p:cNvSpPr>
          <p:nvPr>
            <p:ph type="subTitle" idx="1"/>
          </p:nvPr>
        </p:nvSpPr>
        <p:spPr>
          <a:xfrm>
            <a:off x="2286000" y="3898696"/>
            <a:ext cx="6172200" cy="2476226"/>
          </a:xfrm>
        </p:spPr>
        <p:txBody>
          <a:bodyPr>
            <a:normAutofit/>
          </a:bodyPr>
          <a:lstStyle/>
          <a:p>
            <a:r>
              <a:rPr lang="en-US" dirty="0" smtClean="0"/>
              <a:t>By Emily Ramos</a:t>
            </a:r>
            <a:endParaRPr lang="en-US" dirty="0"/>
          </a:p>
        </p:txBody>
      </p:sp>
      <p:pic>
        <p:nvPicPr>
          <p:cNvPr id="4" name="Picture 3"/>
          <p:cNvPicPr>
            <a:picLocks noChangeAspect="1"/>
          </p:cNvPicPr>
          <p:nvPr/>
        </p:nvPicPr>
        <p:blipFill>
          <a:blip r:embed="rId3"/>
          <a:stretch>
            <a:fillRect/>
          </a:stretch>
        </p:blipFill>
        <p:spPr>
          <a:xfrm>
            <a:off x="5643535" y="240209"/>
            <a:ext cx="3500465" cy="6134713"/>
          </a:xfrm>
          <a:prstGeom prst="rect">
            <a:avLst/>
          </a:prstGeom>
        </p:spPr>
      </p:pic>
    </p:spTree>
  </p:cSld>
  <p:clrMapOvr>
    <a:masterClrMapping/>
  </p:clrMapOvr>
  <p:transition>
    <p:sndAc>
      <p:stSnd>
        <p:snd r:embed="rId2" name="Drum Roll"/>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a:t>
            </a:r>
            <a:br>
              <a:rPr lang="en-US" dirty="0" smtClean="0"/>
            </a:br>
            <a:r>
              <a:rPr lang="en-US" sz="3000" dirty="0" smtClean="0"/>
              <a:t>(Red Flags)</a:t>
            </a:r>
            <a:endParaRPr lang="en-US" sz="3000" dirty="0"/>
          </a:p>
        </p:txBody>
      </p:sp>
      <p:sp>
        <p:nvSpPr>
          <p:cNvPr id="3" name="Content Placeholder 2"/>
          <p:cNvSpPr>
            <a:spLocks noGrp="1"/>
          </p:cNvSpPr>
          <p:nvPr>
            <p:ph sz="quarter" idx="1"/>
          </p:nvPr>
        </p:nvSpPr>
        <p:spPr>
          <a:xfrm>
            <a:off x="457200" y="1600200"/>
            <a:ext cx="3657600" cy="4305300"/>
          </a:xfrm>
        </p:spPr>
        <p:txBody>
          <a:bodyPr>
            <a:normAutofit fontScale="92500" lnSpcReduction="20000"/>
          </a:bodyPr>
          <a:lstStyle/>
          <a:p>
            <a:r>
              <a:rPr lang="en-US" dirty="0" smtClean="0"/>
              <a:t>No social smile by 2-3 months of age.</a:t>
            </a:r>
          </a:p>
          <a:p>
            <a:r>
              <a:rPr lang="en-US" dirty="0" smtClean="0"/>
              <a:t>No notice when caregivers leave or enter the room by 6-9 months of age.</a:t>
            </a:r>
          </a:p>
          <a:p>
            <a:r>
              <a:rPr lang="en-US" dirty="0" smtClean="0"/>
              <a:t>No pointing or babbling by 9 months or later.</a:t>
            </a:r>
          </a:p>
          <a:p>
            <a:r>
              <a:rPr lang="en-US" dirty="0" smtClean="0"/>
              <a:t>Not responding to name when called.</a:t>
            </a:r>
          </a:p>
          <a:p>
            <a:r>
              <a:rPr lang="en-US" dirty="0" smtClean="0"/>
              <a:t>Lacking back and forth play with teachers, caregivers, or other children.</a:t>
            </a:r>
          </a:p>
        </p:txBody>
      </p:sp>
      <p:sp>
        <p:nvSpPr>
          <p:cNvPr id="6" name="Content Placeholder 5"/>
          <p:cNvSpPr>
            <a:spLocks noGrp="1"/>
          </p:cNvSpPr>
          <p:nvPr>
            <p:ph sz="quarter" idx="2"/>
          </p:nvPr>
        </p:nvSpPr>
        <p:spPr>
          <a:xfrm>
            <a:off x="4270248" y="2952750"/>
            <a:ext cx="3657600" cy="3219450"/>
          </a:xfrm>
        </p:spPr>
        <p:txBody>
          <a:bodyPr>
            <a:normAutofit fontScale="92500" lnSpcReduction="20000"/>
          </a:bodyPr>
          <a:lstStyle/>
          <a:p>
            <a:r>
              <a:rPr lang="en-US" dirty="0" smtClean="0"/>
              <a:t>Has odd movement patterns</a:t>
            </a:r>
          </a:p>
          <a:p>
            <a:r>
              <a:rPr lang="en-US" dirty="0" smtClean="0"/>
              <a:t>Has language delays</a:t>
            </a:r>
          </a:p>
          <a:p>
            <a:r>
              <a:rPr lang="en-US" dirty="0" smtClean="0"/>
              <a:t>Gets stuck on things over and over.</a:t>
            </a:r>
          </a:p>
          <a:p>
            <a:r>
              <a:rPr lang="en-US" dirty="0" smtClean="0"/>
              <a:t>Lack of Pretend play</a:t>
            </a:r>
          </a:p>
          <a:p>
            <a:r>
              <a:rPr lang="en-US" dirty="0" smtClean="0"/>
              <a:t>Poor eye contact</a:t>
            </a:r>
          </a:p>
          <a:p>
            <a:endParaRPr lang="en-US" dirty="0" smtClean="0"/>
          </a:p>
          <a:p>
            <a:endParaRPr lang="en-US" dirty="0" smtClean="0"/>
          </a:p>
          <a:p>
            <a:endParaRPr lang="en-US" dirty="0"/>
          </a:p>
        </p:txBody>
      </p:sp>
      <p:pic>
        <p:nvPicPr>
          <p:cNvPr id="4" name="Picture 3" descr="Picture 23.png"/>
          <p:cNvPicPr>
            <a:picLocks noChangeAspect="1"/>
          </p:cNvPicPr>
          <p:nvPr/>
        </p:nvPicPr>
        <p:blipFill>
          <a:blip r:embed="rId3"/>
          <a:stretch>
            <a:fillRect/>
          </a:stretch>
        </p:blipFill>
        <p:spPr>
          <a:xfrm>
            <a:off x="4759156" y="107576"/>
            <a:ext cx="3832395" cy="2554930"/>
          </a:xfrm>
          <a:prstGeom prst="rect">
            <a:avLst/>
          </a:prstGeom>
        </p:spPr>
      </p:pic>
    </p:spTree>
  </p:cSld>
  <p:clrMapOvr>
    <a:masterClrMapping/>
  </p:clrMapOvr>
  <p:transition>
    <p:sndAc>
      <p:stSnd>
        <p:snd r:embed="rId2" name="Arrow"/>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p:cTn id="5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5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59" dur="10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 calcmode="lin" valueType="num">
                                      <p:cBhvr>
                                        <p:cTn id="64"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6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66" dur="1000"/>
                                        <p:tgtEl>
                                          <p:spTgt spid="6">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grpId="0"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 calcmode="lin" valueType="num">
                                      <p:cBhvr>
                                        <p:cTn id="71"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7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73" dur="1000"/>
                                        <p:tgtEl>
                                          <p:spTgt spid="6">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0" presetClass="entr" presetSubtype="0" decel="100000" fill="hold" grpId="0" nodeType="clickEffect">
                                  <p:stCondLst>
                                    <p:cond delay="0"/>
                                  </p:stCondLst>
                                  <p:childTnLst>
                                    <p:set>
                                      <p:cBhvr>
                                        <p:cTn id="77" dur="1" fill="hold">
                                          <p:stCondLst>
                                            <p:cond delay="0"/>
                                          </p:stCondLst>
                                        </p:cTn>
                                        <p:tgtEl>
                                          <p:spTgt spid="6">
                                            <p:txEl>
                                              <p:pRg st="3" end="3"/>
                                            </p:txEl>
                                          </p:spTgt>
                                        </p:tgtEl>
                                        <p:attrNameLst>
                                          <p:attrName>style.visibility</p:attrName>
                                        </p:attrNameLst>
                                      </p:cBhvr>
                                      <p:to>
                                        <p:strVal val="visible"/>
                                      </p:to>
                                    </p:set>
                                    <p:anim calcmode="lin" valueType="num">
                                      <p:cBhvr>
                                        <p:cTn id="78"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7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80" dur="1000"/>
                                        <p:tgtEl>
                                          <p:spTgt spid="6">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p:cTn id="85"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8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8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19786"/>
          </a:xfrm>
        </p:spPr>
        <p:txBody>
          <a:bodyPr/>
          <a:lstStyle/>
          <a:p>
            <a:r>
              <a:rPr lang="en-US" dirty="0" smtClean="0"/>
              <a:t>Signs and Symptoms continued….</a:t>
            </a:r>
            <a:endParaRPr lang="en-US" dirty="0"/>
          </a:p>
        </p:txBody>
      </p:sp>
      <p:sp>
        <p:nvSpPr>
          <p:cNvPr id="3" name="Content Placeholder 2"/>
          <p:cNvSpPr>
            <a:spLocks noGrp="1"/>
          </p:cNvSpPr>
          <p:nvPr>
            <p:ph sz="quarter" idx="1"/>
          </p:nvPr>
        </p:nvSpPr>
        <p:spPr>
          <a:xfrm>
            <a:off x="4000499" y="1217654"/>
            <a:ext cx="4591051" cy="5133849"/>
          </a:xfrm>
        </p:spPr>
        <p:txBody>
          <a:bodyPr>
            <a:normAutofit fontScale="92500" lnSpcReduction="20000"/>
          </a:bodyPr>
          <a:lstStyle/>
          <a:p>
            <a:r>
              <a:rPr lang="en-US" dirty="0" smtClean="0"/>
              <a:t>Prefers to play alone</a:t>
            </a:r>
          </a:p>
          <a:p>
            <a:r>
              <a:rPr lang="en-US" dirty="0" smtClean="0"/>
              <a:t>Not interested in other children and/or not knowing how to play with them.</a:t>
            </a:r>
          </a:p>
          <a:p>
            <a:r>
              <a:rPr lang="en-US" dirty="0" smtClean="0"/>
              <a:t>Walks on his or her toes</a:t>
            </a:r>
          </a:p>
          <a:p>
            <a:r>
              <a:rPr lang="en-US" dirty="0" smtClean="0"/>
              <a:t>In his/her “own world”</a:t>
            </a:r>
          </a:p>
          <a:p>
            <a:r>
              <a:rPr lang="en-US" dirty="0" smtClean="0"/>
              <a:t>Inappropriate play: Lines up toys, unusual attachments, and prefers spinning objects.</a:t>
            </a:r>
          </a:p>
          <a:p>
            <a:r>
              <a:rPr lang="en-US" dirty="0" smtClean="0"/>
              <a:t>Echolalia</a:t>
            </a:r>
          </a:p>
          <a:p>
            <a:r>
              <a:rPr lang="en-US" dirty="0" smtClean="0"/>
              <a:t>Gives unrelated answers to questions</a:t>
            </a:r>
          </a:p>
          <a:p>
            <a:r>
              <a:rPr lang="en-US" dirty="0" smtClean="0"/>
              <a:t>It is important to remember that children in the autism spectrum may not show all of these symptoms.</a:t>
            </a:r>
            <a:endParaRPr lang="en-US" dirty="0"/>
          </a:p>
        </p:txBody>
      </p:sp>
      <p:pic>
        <p:nvPicPr>
          <p:cNvPr id="4" name="Picture 3" descr="Picture 27.png"/>
          <p:cNvPicPr>
            <a:picLocks noChangeAspect="1"/>
          </p:cNvPicPr>
          <p:nvPr/>
        </p:nvPicPr>
        <p:blipFill>
          <a:blip r:embed="rId3"/>
          <a:stretch>
            <a:fillRect/>
          </a:stretch>
        </p:blipFill>
        <p:spPr>
          <a:xfrm>
            <a:off x="549275" y="1217654"/>
            <a:ext cx="3451224" cy="5133849"/>
          </a:xfrm>
          <a:prstGeom prst="rect">
            <a:avLst/>
          </a:prstGeom>
        </p:spPr>
      </p:pic>
    </p:spTree>
  </p:cSld>
  <p:clrMapOvr>
    <a:masterClrMapping/>
  </p:clrMapOvr>
  <p:transition>
    <p:sndAc>
      <p:stSnd>
        <p:snd r:embed="rId2" name="Whoosh"/>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youtube_how_to_recognize_the_early_signs_of_autism.mov">
            <a:hlinkClick r:id="" action="ppaction://media"/>
          </p:cNvPr>
          <p:cNvPicPr>
            <a:picLocks noGrp="1"/>
          </p:cNvPicPr>
          <p:nvPr>
            <p:ph sz="quarter" idx="1"/>
            <a:videoFile r:link="rId1"/>
          </p:nvPr>
        </p:nvPicPr>
        <p:blipFill>
          <a:blip r:embed="rId3"/>
          <a:stretch>
            <a:fillRect/>
          </a:stretch>
        </p:blipFill>
        <p:spPr>
          <a:xfrm>
            <a:off x="457200" y="1938389"/>
            <a:ext cx="7467600" cy="419724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0078"/>
          </a:xfrm>
        </p:spPr>
        <p:txBody>
          <a:bodyPr/>
          <a:lstStyle/>
          <a:p>
            <a:r>
              <a:rPr lang="en-US" dirty="0" smtClean="0"/>
              <a:t>Myths</a:t>
            </a:r>
            <a:endParaRPr lang="en-US" dirty="0"/>
          </a:p>
        </p:txBody>
      </p:sp>
      <p:sp>
        <p:nvSpPr>
          <p:cNvPr id="3" name="Content Placeholder 2"/>
          <p:cNvSpPr>
            <a:spLocks noGrp="1"/>
          </p:cNvSpPr>
          <p:nvPr>
            <p:ph sz="quarter" idx="1"/>
          </p:nvPr>
        </p:nvSpPr>
        <p:spPr>
          <a:xfrm>
            <a:off x="549275" y="1217654"/>
            <a:ext cx="8042276" cy="5044565"/>
          </a:xfrm>
        </p:spPr>
        <p:txBody>
          <a:bodyPr>
            <a:normAutofit fontScale="92500" lnSpcReduction="10000"/>
          </a:bodyPr>
          <a:lstStyle/>
          <a:p>
            <a:r>
              <a:rPr lang="en-US" dirty="0" smtClean="0"/>
              <a:t>Nature vs. Nurture: Autism was once thought to be caused by bad parenting, but now we know it is a </a:t>
            </a:r>
            <a:r>
              <a:rPr lang="en-US" dirty="0" err="1" smtClean="0"/>
              <a:t>neuro</a:t>
            </a:r>
            <a:r>
              <a:rPr lang="en-US" dirty="0" smtClean="0"/>
              <a:t>-biological disorder.</a:t>
            </a:r>
          </a:p>
          <a:p>
            <a:r>
              <a:rPr lang="en-US" dirty="0" smtClean="0"/>
              <a:t> All individuals with Autism are retarded: Abilities can range from very impaired to genius.</a:t>
            </a:r>
          </a:p>
          <a:p>
            <a:r>
              <a:rPr lang="en-US" dirty="0" smtClean="0"/>
              <a:t> People with Autism can not have relationships or show affection: Not all people with Autism prefer to be alone, and some are extremely social.</a:t>
            </a:r>
          </a:p>
          <a:p>
            <a:r>
              <a:rPr lang="en-US" dirty="0" smtClean="0"/>
              <a:t>Autistic people have no language skills: There is a range of impairment in language skills from non verbal to highly verbal.</a:t>
            </a:r>
          </a:p>
          <a:p>
            <a:r>
              <a:rPr lang="en-US" dirty="0" smtClean="0"/>
              <a:t>The divorce rate in families with autism is 80%:  Children with autism remain with both their parents 64% of the time, compared to children without autism that remain with both their parents 65% of the time.</a:t>
            </a:r>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0078"/>
          </a:xfrm>
        </p:spPr>
        <p:txBody>
          <a:bodyPr/>
          <a:lstStyle/>
          <a:p>
            <a:r>
              <a:rPr lang="en-US" dirty="0" smtClean="0"/>
              <a:t>History</a:t>
            </a:r>
            <a:endParaRPr lang="en-US" dirty="0"/>
          </a:p>
        </p:txBody>
      </p:sp>
      <p:sp>
        <p:nvSpPr>
          <p:cNvPr id="3" name="Content Placeholder 2"/>
          <p:cNvSpPr>
            <a:spLocks noGrp="1"/>
          </p:cNvSpPr>
          <p:nvPr>
            <p:ph sz="quarter" idx="1"/>
          </p:nvPr>
        </p:nvSpPr>
        <p:spPr>
          <a:xfrm>
            <a:off x="549275" y="1217654"/>
            <a:ext cx="8042276" cy="4957590"/>
          </a:xfrm>
        </p:spPr>
        <p:txBody>
          <a:bodyPr>
            <a:normAutofit/>
          </a:bodyPr>
          <a:lstStyle/>
          <a:p>
            <a:r>
              <a:rPr lang="en-US" dirty="0" smtClean="0"/>
              <a:t>First described by Dr. Leo </a:t>
            </a:r>
            <a:r>
              <a:rPr lang="en-US" dirty="0" err="1" smtClean="0"/>
              <a:t>Kanner</a:t>
            </a:r>
            <a:r>
              <a:rPr lang="en-US" dirty="0" smtClean="0"/>
              <a:t>, in 1943</a:t>
            </a:r>
          </a:p>
          <a:p>
            <a:r>
              <a:rPr lang="en-US" dirty="0" smtClean="0"/>
              <a:t>In his original description he observed a group of young children who all had social detachment, delays in language, and the need for sameness.</a:t>
            </a:r>
          </a:p>
          <a:p>
            <a:r>
              <a:rPr lang="en-US" dirty="0" smtClean="0"/>
              <a:t>Early on people thought it was a form of schizophrenia</a:t>
            </a:r>
          </a:p>
          <a:p>
            <a:r>
              <a:rPr lang="en-US" dirty="0" smtClean="0"/>
              <a:t>Based on the work of </a:t>
            </a:r>
            <a:r>
              <a:rPr lang="en-US" dirty="0" err="1" smtClean="0"/>
              <a:t>Kanner</a:t>
            </a:r>
            <a:r>
              <a:rPr lang="en-US" dirty="0" smtClean="0"/>
              <a:t>, Bruno Bettelheim theorized that inadequate parenting by “refrigerator mothers” caused Autism. </a:t>
            </a:r>
          </a:p>
          <a:p>
            <a:r>
              <a:rPr lang="en-US" dirty="0" smtClean="0"/>
              <a:t>We now know this is not true.</a:t>
            </a:r>
            <a:endParaRPr lang="en-US" dirty="0"/>
          </a:p>
        </p:txBody>
      </p:sp>
    </p:spTree>
  </p:cSld>
  <p:clrMapOvr>
    <a:masterClrMapping/>
  </p:clrMapOvr>
  <p:transition>
    <p:sndAc>
      <p:stSnd>
        <p:snd r:embed="rId2" name="Arrow"/>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History continued….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 1944 Dr. Hans Asperger published a paper describing children with the same characteristics as </a:t>
            </a:r>
            <a:r>
              <a:rPr lang="en-US" dirty="0" err="1" smtClean="0"/>
              <a:t>Kanner</a:t>
            </a:r>
            <a:r>
              <a:rPr lang="en-US" dirty="0" smtClean="0"/>
              <a:t> described, but it remained an obscurity for decades until was rediscovered by a British psychologist, Lorna Wing.</a:t>
            </a:r>
          </a:p>
          <a:p>
            <a:r>
              <a:rPr lang="en-US" dirty="0" smtClean="0"/>
              <a:t>Unlike the children described by </a:t>
            </a:r>
            <a:r>
              <a:rPr lang="en-US" dirty="0" err="1" smtClean="0"/>
              <a:t>Kanner</a:t>
            </a:r>
            <a:r>
              <a:rPr lang="en-US" dirty="0" smtClean="0"/>
              <a:t>, those described by Asperger had intact speech, although were socially inappropriate and odd.</a:t>
            </a:r>
          </a:p>
          <a:p>
            <a:r>
              <a:rPr lang="en-US" dirty="0" smtClean="0"/>
              <a:t>They were socially aloof and had narrow areas of interest</a:t>
            </a:r>
          </a:p>
          <a:p>
            <a:r>
              <a:rPr lang="en-US" dirty="0" smtClean="0"/>
              <a:t>Interesting Fact: Neither were aware of each other’s work.</a:t>
            </a:r>
          </a:p>
          <a:p>
            <a:r>
              <a:rPr lang="en-US" dirty="0" smtClean="0"/>
              <a:t>Official recognition of Autism as a diagnosis was not until 1980 in the DSM-III.</a:t>
            </a:r>
          </a:p>
        </p:txBody>
      </p:sp>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36612"/>
          </a:xfrm>
        </p:spPr>
        <p:txBody>
          <a:bodyPr/>
          <a:lstStyle/>
          <a:p>
            <a:r>
              <a:rPr lang="en-US" dirty="0" smtClean="0"/>
              <a:t>Prevalence</a:t>
            </a:r>
            <a:endParaRPr lang="en-US" dirty="0"/>
          </a:p>
        </p:txBody>
      </p:sp>
      <p:sp>
        <p:nvSpPr>
          <p:cNvPr id="3" name="Content Placeholder 2"/>
          <p:cNvSpPr>
            <a:spLocks noGrp="1"/>
          </p:cNvSpPr>
          <p:nvPr>
            <p:ph sz="quarter" idx="1"/>
          </p:nvPr>
        </p:nvSpPr>
        <p:spPr>
          <a:xfrm>
            <a:off x="457200" y="1333500"/>
            <a:ext cx="7467600" cy="5140452"/>
          </a:xfrm>
        </p:spPr>
        <p:txBody>
          <a:bodyPr>
            <a:normAutofit/>
          </a:bodyPr>
          <a:lstStyle/>
          <a:p>
            <a:r>
              <a:rPr lang="en-US" dirty="0" smtClean="0"/>
              <a:t>The CDC estimates an average of 1 in 110 children are diagnosed with Autism </a:t>
            </a:r>
          </a:p>
          <a:p>
            <a:r>
              <a:rPr lang="en-US" dirty="0" smtClean="0"/>
              <a:t>Ratio of males to females is 4 to 1, possibly due to an </a:t>
            </a:r>
            <a:r>
              <a:rPr lang="en-US" dirty="0" err="1" smtClean="0"/>
              <a:t>x</a:t>
            </a:r>
            <a:r>
              <a:rPr lang="en-US" dirty="0" smtClean="0"/>
              <a:t>-linked gene defect, but it is not fully proven.</a:t>
            </a:r>
          </a:p>
          <a:p>
            <a:r>
              <a:rPr lang="en-US" dirty="0" smtClean="0"/>
              <a:t>Current studies show a dramatic increase in the last 50 years due to many different factors: a broadened definition of Autism (Aspergers and PDD-NOS), an actual increase in numbers, and diagnostic substitution (calling more things Autism).</a:t>
            </a:r>
          </a:p>
          <a:p>
            <a:endParaRPr lang="en-US" dirty="0"/>
          </a:p>
        </p:txBody>
      </p:sp>
      <p:pic>
        <p:nvPicPr>
          <p:cNvPr id="4" name="Picture 3" descr="Picture 28.png"/>
          <p:cNvPicPr>
            <a:picLocks noChangeAspect="1"/>
          </p:cNvPicPr>
          <p:nvPr/>
        </p:nvPicPr>
        <p:blipFill>
          <a:blip r:embed="rId3"/>
          <a:stretch>
            <a:fillRect/>
          </a:stretch>
        </p:blipFill>
        <p:spPr>
          <a:xfrm>
            <a:off x="2108200" y="4911725"/>
            <a:ext cx="4483100" cy="1701800"/>
          </a:xfrm>
          <a:prstGeom prst="rect">
            <a:avLst/>
          </a:prstGeom>
        </p:spPr>
      </p:pic>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29.png"/>
          <p:cNvPicPr>
            <a:picLocks noGrp="1" noChangeAspect="1"/>
          </p:cNvPicPr>
          <p:nvPr>
            <p:ph sz="quarter" idx="1"/>
          </p:nvPr>
        </p:nvPicPr>
        <p:blipFill>
          <a:blip r:embed="rId3"/>
          <a:srcRect l="-1511" r="-1511"/>
          <a:stretch>
            <a:fillRect/>
          </a:stretch>
        </p:blipFill>
        <p:spPr>
          <a:xfrm>
            <a:off x="19371" y="476250"/>
            <a:ext cx="8824867" cy="5759577"/>
          </a:xfrm>
        </p:spPr>
      </p:pic>
    </p:spTree>
  </p:cSld>
  <p:clrMapOvr>
    <a:masterClrMapping/>
  </p:clrMapOvr>
  <p:transition>
    <p:sndAc>
      <p:stSnd>
        <p:snd r:embed="rId2" name="Stapler"/>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74037"/>
            <a:ext cx="8062794" cy="608827"/>
          </a:xfrm>
        </p:spPr>
        <p:txBody>
          <a:bodyPr>
            <a:noAutofit/>
          </a:bodyPr>
          <a:lstStyle/>
          <a:p>
            <a:r>
              <a:rPr lang="en-US" dirty="0" smtClean="0"/>
              <a:t>Steps in Diagnosis</a:t>
            </a:r>
            <a:endParaRPr lang="en-US" dirty="0"/>
          </a:p>
        </p:txBody>
      </p:sp>
      <p:sp>
        <p:nvSpPr>
          <p:cNvPr id="10" name="Content Placeholder 9"/>
          <p:cNvSpPr>
            <a:spLocks noGrp="1"/>
          </p:cNvSpPr>
          <p:nvPr>
            <p:ph sz="quarter" idx="1"/>
          </p:nvPr>
        </p:nvSpPr>
        <p:spPr>
          <a:xfrm>
            <a:off x="457200" y="1426394"/>
            <a:ext cx="7467599" cy="5047559"/>
          </a:xfrm>
        </p:spPr>
        <p:txBody>
          <a:bodyPr/>
          <a:lstStyle/>
          <a:p>
            <a:r>
              <a:rPr lang="en-US" dirty="0" smtClean="0"/>
              <a:t>1. History</a:t>
            </a:r>
          </a:p>
          <a:p>
            <a:r>
              <a:rPr lang="en-US" dirty="0" smtClean="0"/>
              <a:t>2. Observation</a:t>
            </a:r>
          </a:p>
          <a:p>
            <a:r>
              <a:rPr lang="en-US" dirty="0" smtClean="0"/>
              <a:t>3. Tests</a:t>
            </a:r>
          </a:p>
          <a:p>
            <a:endParaRPr lang="en-US" dirty="0"/>
          </a:p>
        </p:txBody>
      </p:sp>
      <p:pic>
        <p:nvPicPr>
          <p:cNvPr id="5" name="Picture 4" descr="Picture 18.png"/>
          <p:cNvPicPr>
            <a:picLocks noChangeAspect="1"/>
          </p:cNvPicPr>
          <p:nvPr/>
        </p:nvPicPr>
        <p:blipFill>
          <a:blip r:embed="rId3"/>
          <a:stretch>
            <a:fillRect/>
          </a:stretch>
        </p:blipFill>
        <p:spPr>
          <a:xfrm>
            <a:off x="5310070" y="220448"/>
            <a:ext cx="3209924" cy="3240302"/>
          </a:xfrm>
          <a:prstGeom prst="rect">
            <a:avLst/>
          </a:prstGeom>
        </p:spPr>
      </p:pic>
      <p:pic>
        <p:nvPicPr>
          <p:cNvPr id="6" name="Picture 5" descr="Picture 19.png"/>
          <p:cNvPicPr>
            <a:picLocks noChangeAspect="1"/>
          </p:cNvPicPr>
          <p:nvPr/>
        </p:nvPicPr>
        <p:blipFill>
          <a:blip r:embed="rId4"/>
          <a:stretch>
            <a:fillRect/>
          </a:stretch>
        </p:blipFill>
        <p:spPr>
          <a:xfrm>
            <a:off x="457200" y="3079750"/>
            <a:ext cx="4571981" cy="3013203"/>
          </a:xfrm>
          <a:prstGeom prst="rect">
            <a:avLst/>
          </a:prstGeom>
        </p:spPr>
      </p:pic>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slide(fromBottom)">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lide(fromBottom)">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History</a:t>
            </a:r>
            <a:endParaRPr lang="en-US" dirty="0"/>
          </a:p>
        </p:txBody>
      </p:sp>
      <p:sp>
        <p:nvSpPr>
          <p:cNvPr id="3" name="Content Placeholder 2"/>
          <p:cNvSpPr>
            <a:spLocks noGrp="1"/>
          </p:cNvSpPr>
          <p:nvPr>
            <p:ph sz="quarter" idx="1"/>
          </p:nvPr>
        </p:nvSpPr>
        <p:spPr/>
        <p:txBody>
          <a:bodyPr>
            <a:normAutofit/>
          </a:bodyPr>
          <a:lstStyle/>
          <a:p>
            <a:r>
              <a:rPr lang="en-US" dirty="0" smtClean="0"/>
              <a:t>Birth history (premature)</a:t>
            </a:r>
          </a:p>
          <a:p>
            <a:r>
              <a:rPr lang="en-US" dirty="0" smtClean="0"/>
              <a:t>Developmental milestones (language, motor skills, etc.)</a:t>
            </a:r>
          </a:p>
          <a:p>
            <a:r>
              <a:rPr lang="en-US" dirty="0" smtClean="0"/>
              <a:t>Past medical and surgical history (infection, illness, trauma, etc.)</a:t>
            </a:r>
          </a:p>
          <a:p>
            <a:r>
              <a:rPr lang="en-US" dirty="0" smtClean="0"/>
              <a:t>Family history</a:t>
            </a:r>
          </a:p>
          <a:p>
            <a:r>
              <a:rPr lang="en-US" dirty="0" smtClean="0"/>
              <a:t>Immunization history</a:t>
            </a:r>
          </a:p>
          <a:p>
            <a:r>
              <a:rPr lang="en-US" dirty="0" smtClean="0"/>
              <a:t>Appetite and sleep</a:t>
            </a:r>
          </a:p>
          <a:p>
            <a:r>
              <a:rPr lang="en-US" dirty="0" smtClean="0"/>
              <a:t>Behavioral history (descriptions of odd or unusual behaviors.)</a:t>
            </a:r>
          </a:p>
          <a:p>
            <a:r>
              <a:rPr lang="en-US" dirty="0" smtClean="0"/>
              <a:t>School history</a:t>
            </a:r>
          </a:p>
        </p:txBody>
      </p:sp>
    </p:spTree>
  </p:cSld>
  <p:clrMapOvr>
    <a:masterClrMapping/>
  </p:clrMapOvr>
  <p:transition>
    <p:sndAc>
      <p:stSnd>
        <p:snd r:embed="rId2" name="Fly Out"/>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Scale>
                                      <p:cBhvr>
                                        <p:cTn id="4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4" end="4"/>
                                            </p:txEl>
                                          </p:spTgt>
                                        </p:tgtEl>
                                        <p:attrNameLst>
                                          <p:attrName>ppt_x</p:attrName>
                                          <p:attrName>ppt_y</p:attrName>
                                        </p:attrNameLst>
                                      </p:cBhvr>
                                    </p:animMotion>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Scale>
                                      <p:cBhvr>
                                        <p:cTn id="5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
                                            <p:txEl>
                                              <p:pRg st="5" end="5"/>
                                            </p:txEl>
                                          </p:spTgt>
                                        </p:tgtEl>
                                        <p:attrNameLst>
                                          <p:attrName>ppt_x</p:attrName>
                                          <p:attrName>ppt_y</p:attrName>
                                        </p:attrNameLst>
                                      </p:cBhvr>
                                    </p:animMotion>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Scale>
                                      <p:cBhvr>
                                        <p:cTn id="57"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
                                            <p:txEl>
                                              <p:pRg st="6" end="6"/>
                                            </p:txEl>
                                          </p:spTgt>
                                        </p:tgtEl>
                                        <p:attrNameLst>
                                          <p:attrName>ppt_x</p:attrName>
                                          <p:attrName>ppt_y</p:attrName>
                                        </p:attrNameLst>
                                      </p:cBhvr>
                                    </p:animMotion>
                                    <p:animEffect transition="in" filter="fade">
                                      <p:cBhvr>
                                        <p:cTn id="59" dur="10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Scale>
                                      <p:cBhvr>
                                        <p:cTn id="64"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3">
                                            <p:txEl>
                                              <p:pRg st="7" end="7"/>
                                            </p:txEl>
                                          </p:spTgt>
                                        </p:tgtEl>
                                        <p:attrNameLst>
                                          <p:attrName>ppt_x</p:attrName>
                                          <p:attrName>ppt_y</p:attrName>
                                        </p:attrNameLst>
                                      </p:cBhvr>
                                    </p:animMotion>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Autism?</a:t>
            </a:r>
            <a:endParaRPr lang="en-US" dirty="0"/>
          </a:p>
        </p:txBody>
      </p:sp>
      <p:sp>
        <p:nvSpPr>
          <p:cNvPr id="3" name="Content Placeholder 2"/>
          <p:cNvSpPr>
            <a:spLocks noGrp="1"/>
          </p:cNvSpPr>
          <p:nvPr>
            <p:ph sz="quarter" idx="1"/>
          </p:nvPr>
        </p:nvSpPr>
        <p:spPr/>
        <p:txBody>
          <a:bodyPr>
            <a:normAutofit fontScale="92500"/>
          </a:bodyPr>
          <a:lstStyle/>
          <a:p>
            <a:r>
              <a:rPr lang="en-US" dirty="0" smtClean="0"/>
              <a:t>Autism is a complex, developmental disability that is defined by 3 areas of significant impairment:</a:t>
            </a:r>
          </a:p>
          <a:p>
            <a:r>
              <a:rPr lang="en-US" dirty="0" smtClean="0"/>
              <a:t>social interaction </a:t>
            </a:r>
          </a:p>
          <a:p>
            <a:r>
              <a:rPr lang="en-US" dirty="0" smtClean="0"/>
              <a:t>communication</a:t>
            </a:r>
          </a:p>
          <a:p>
            <a:r>
              <a:rPr lang="en-US" dirty="0" smtClean="0"/>
              <a:t>restricted and repetitive behaviors, interests, and activities.</a:t>
            </a:r>
          </a:p>
          <a:p>
            <a:r>
              <a:rPr lang="en-US" dirty="0" smtClean="0"/>
              <a:t>To have autism a child must show impairment in all 3 areas (2 from social, 1 from communication, and 1 from restricted and repetitive behaviors &amp; interests) </a:t>
            </a:r>
          </a:p>
          <a:p>
            <a:r>
              <a:rPr lang="en-US" dirty="0" smtClean="0"/>
              <a:t>The child must show these delays before age 3.</a:t>
            </a:r>
          </a:p>
          <a:p>
            <a:r>
              <a:rPr lang="en-US" dirty="0" smtClean="0"/>
              <a:t>There are currently more than 1.5 million people with autism in the united states.</a:t>
            </a:r>
          </a:p>
          <a:p>
            <a:endParaRPr lang="en-US" dirty="0"/>
          </a:p>
        </p:txBody>
      </p:sp>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sz="quarter" idx="1"/>
          </p:nvPr>
        </p:nvSpPr>
        <p:spPr>
          <a:xfrm>
            <a:off x="457200" y="1600199"/>
            <a:ext cx="4179326" cy="4948553"/>
          </a:xfrm>
        </p:spPr>
        <p:txBody>
          <a:bodyPr>
            <a:normAutofit fontScale="85000" lnSpcReduction="10000"/>
          </a:bodyPr>
          <a:lstStyle/>
          <a:p>
            <a:r>
              <a:rPr lang="en-US" dirty="0" smtClean="0"/>
              <a:t>Social interaction</a:t>
            </a:r>
          </a:p>
          <a:p>
            <a:r>
              <a:rPr lang="en-US" dirty="0" smtClean="0"/>
              <a:t>Play skills</a:t>
            </a:r>
          </a:p>
          <a:p>
            <a:r>
              <a:rPr lang="en-US" dirty="0" smtClean="0"/>
              <a:t>Language</a:t>
            </a:r>
          </a:p>
          <a:p>
            <a:r>
              <a:rPr lang="en-US" dirty="0" smtClean="0"/>
              <a:t>Motor development (ex. Toe walking, coordination deficits)</a:t>
            </a:r>
          </a:p>
          <a:p>
            <a:r>
              <a:rPr lang="en-US" dirty="0" smtClean="0"/>
              <a:t>Unusual and repetitive behaviors (flapping, spinning, rocking, etc.)</a:t>
            </a:r>
          </a:p>
          <a:p>
            <a:r>
              <a:rPr lang="en-US" dirty="0" smtClean="0"/>
              <a:t>Obsessive interests (Common obsession: trains, dinosaurs, lights, fans, and letters)</a:t>
            </a:r>
          </a:p>
          <a:p>
            <a:r>
              <a:rPr lang="en-US" dirty="0" smtClean="0"/>
              <a:t>Interesting fact: People with Autism usually have a larger head circumference and larger brain volume.</a:t>
            </a:r>
          </a:p>
          <a:p>
            <a:endParaRPr lang="en-US" dirty="0" smtClean="0"/>
          </a:p>
          <a:p>
            <a:endParaRPr lang="en-US" dirty="0" smtClean="0"/>
          </a:p>
          <a:p>
            <a:endParaRPr lang="en-US" dirty="0"/>
          </a:p>
        </p:txBody>
      </p:sp>
      <p:pic>
        <p:nvPicPr>
          <p:cNvPr id="4" name="Picture 3" descr="Picture 9.png"/>
          <p:cNvPicPr>
            <a:picLocks noChangeAspect="1"/>
          </p:cNvPicPr>
          <p:nvPr/>
        </p:nvPicPr>
        <p:blipFill>
          <a:blip r:embed="rId3"/>
          <a:stretch>
            <a:fillRect/>
          </a:stretch>
        </p:blipFill>
        <p:spPr>
          <a:xfrm>
            <a:off x="4636526" y="274638"/>
            <a:ext cx="3771900" cy="3771900"/>
          </a:xfrm>
          <a:prstGeom prst="rect">
            <a:avLst/>
          </a:prstGeom>
        </p:spPr>
      </p:pic>
    </p:spTree>
  </p:cSld>
  <p:clrMapOvr>
    <a:masterClrMapping/>
  </p:clrMapOvr>
  <p:transition>
    <p:sndAc>
      <p:stSnd>
        <p:snd r:embed="rId2" name="Arrow"/>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slide(fromBottom)">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slide(fromBottom)">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slide(fromBottom)">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slide(fromBottom)">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slide(fromBottom)">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slide(fromBottom)">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slide(fromBottom)">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sz="quarter" idx="1"/>
          </p:nvPr>
        </p:nvSpPr>
        <p:spPr/>
        <p:txBody>
          <a:bodyPr>
            <a:normAutofit/>
          </a:bodyPr>
          <a:lstStyle/>
          <a:p>
            <a:r>
              <a:rPr lang="en-US" dirty="0" smtClean="0"/>
              <a:t>Hearing test</a:t>
            </a:r>
          </a:p>
          <a:p>
            <a:r>
              <a:rPr lang="en-US" dirty="0" smtClean="0"/>
              <a:t>Lab Tests: MRI of brain, EEG (to detect seizures), Chromosomes (genetic disorders)</a:t>
            </a:r>
          </a:p>
          <a:p>
            <a:r>
              <a:rPr lang="en-US" dirty="0" smtClean="0"/>
              <a:t>Specific tests: ADOS- Autism Diagnostic Observation Schedule, MCHAT- Modified Checklist for Autism in Toddlers, CARS- Childhood Autism Rating Scale</a:t>
            </a:r>
          </a:p>
          <a:p>
            <a:r>
              <a:rPr lang="en-US" dirty="0" smtClean="0"/>
              <a:t>Parent and teacher reports and checklists: SRS- Social Responsiveness Scale, SCQ: Social Communication Questionnaire.</a:t>
            </a:r>
          </a:p>
          <a:p>
            <a:endParaRPr lang="en-US" dirty="0" smtClean="0"/>
          </a:p>
          <a:p>
            <a:endParaRPr lang="en-US" dirty="0" smtClean="0"/>
          </a:p>
          <a:p>
            <a:endParaRPr lang="en-US" dirty="0"/>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Tests</a:t>
            </a:r>
            <a:endParaRPr lang="en-US" dirty="0"/>
          </a:p>
        </p:txBody>
      </p:sp>
      <p:sp>
        <p:nvSpPr>
          <p:cNvPr id="3" name="Content Placeholder 2"/>
          <p:cNvSpPr>
            <a:spLocks noGrp="1"/>
          </p:cNvSpPr>
          <p:nvPr>
            <p:ph sz="quarter" idx="1"/>
          </p:nvPr>
        </p:nvSpPr>
        <p:spPr/>
        <p:txBody>
          <a:bodyPr/>
          <a:lstStyle/>
          <a:p>
            <a:r>
              <a:rPr lang="en-US" dirty="0" smtClean="0"/>
              <a:t>Chromosomal microarray analysis- a test to see small changes in genes that may contribute to Autism.</a:t>
            </a:r>
          </a:p>
          <a:p>
            <a:pPr lvl="1"/>
            <a:r>
              <a:rPr lang="en-US" dirty="0" smtClean="0"/>
              <a:t>Certain genes are highly associated with autism such as different locations on chromosome 15, 16, and 17</a:t>
            </a:r>
          </a:p>
          <a:p>
            <a:r>
              <a:rPr lang="en-US" dirty="0" smtClean="0"/>
              <a:t>EEG to diagnose Autism (in 6-24 months of age). Children with autism had different brain wave patterns. The study was conducted at Boston Children’s Hospital. They had 80% accuracy on predicting Autism in children of 9 months of age.</a:t>
            </a:r>
          </a:p>
          <a:p>
            <a:r>
              <a:rPr lang="en-US" dirty="0" smtClean="0"/>
              <a:t>Functional MRI showing specific blood flow patterns in the brains of children with autism.</a:t>
            </a:r>
          </a:p>
          <a:p>
            <a:endParaRPr lang="en-US" dirty="0"/>
          </a:p>
        </p:txBody>
      </p:sp>
    </p:spTree>
  </p:cSld>
  <p:clrMapOvr>
    <a:masterClrMapping/>
  </p:clrMapOvr>
  <p:transition>
    <p:sndAc>
      <p:stSnd>
        <p:snd r:embed="rId2" name="Stapler"/>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Conditions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Seizures</a:t>
            </a:r>
          </a:p>
          <a:p>
            <a:r>
              <a:rPr lang="en-US" dirty="0" smtClean="0"/>
              <a:t>Specific genetic disorders (tuberous sclerosis, </a:t>
            </a:r>
            <a:r>
              <a:rPr lang="en-US" dirty="0" err="1" smtClean="0"/>
              <a:t>Angelman’s</a:t>
            </a:r>
            <a:r>
              <a:rPr lang="en-US" dirty="0" smtClean="0"/>
              <a:t> syndrome, and Fragile X are the most common)</a:t>
            </a:r>
          </a:p>
          <a:p>
            <a:r>
              <a:rPr lang="en-US" dirty="0" smtClean="0"/>
              <a:t>Mental retardation (25-75%)</a:t>
            </a:r>
          </a:p>
          <a:p>
            <a:r>
              <a:rPr lang="en-US" dirty="0" smtClean="0"/>
              <a:t>Self-injurious behaviors (such as biting, hitting oneself, and head banging.)</a:t>
            </a:r>
          </a:p>
          <a:p>
            <a:r>
              <a:rPr lang="en-US" dirty="0" smtClean="0"/>
              <a:t>Sensory and perceptual problems- hearing, vision, touch, smell, and taste sensitivities.</a:t>
            </a:r>
          </a:p>
          <a:p>
            <a:r>
              <a:rPr lang="en-US" dirty="0" smtClean="0"/>
              <a:t>Savant skills- music, art, and numbers</a:t>
            </a:r>
          </a:p>
          <a:p>
            <a:pPr lvl="1"/>
            <a:r>
              <a:rPr lang="en-US" dirty="0" smtClean="0"/>
              <a:t>Prevalence of savant abilities in autism is 10%</a:t>
            </a:r>
          </a:p>
          <a:p>
            <a:pPr lvl="1"/>
            <a:r>
              <a:rPr lang="en-US" dirty="0" smtClean="0"/>
              <a:t>The reason for these abilities is unknown.</a:t>
            </a:r>
            <a:endParaRPr lang="en-US" dirty="0"/>
          </a:p>
        </p:txBody>
      </p:sp>
    </p:spTree>
  </p:cSld>
  <p:clrMapOvr>
    <a:masterClrMapping/>
  </p:clrMapOvr>
  <p:transition>
    <p:sndAc>
      <p:stSnd>
        <p:snd r:embed="rId2" name="Drive By"/>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6" end="6"/>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Derek </a:t>
            </a:r>
            <a:r>
              <a:rPr lang="en-US" dirty="0" err="1" smtClean="0"/>
              <a:t>Paravicini</a:t>
            </a:r>
            <a:endParaRPr lang="en-US" dirty="0"/>
          </a:p>
        </p:txBody>
      </p:sp>
      <p:pic>
        <p:nvPicPr>
          <p:cNvPr id="4" name="Excerpt Derek Paravicini.mov">
            <a:hlinkClick r:id="" action="ppaction://media"/>
          </p:cNvPr>
          <p:cNvPicPr>
            <a:picLocks noGrp="1"/>
          </p:cNvPicPr>
          <p:nvPr>
            <p:ph sz="quarter" idx="1"/>
            <a:videoFile r:link="rId1"/>
          </p:nvPr>
        </p:nvPicPr>
        <p:blipFill>
          <a:blip r:embed="rId3"/>
          <a:stretch>
            <a:fillRect/>
          </a:stretch>
        </p:blipFill>
        <p:spPr>
          <a:xfrm>
            <a:off x="941916" y="1600200"/>
            <a:ext cx="6498167" cy="487362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36612"/>
          </a:xfrm>
        </p:spPr>
        <p:txBody>
          <a:bodyPr/>
          <a:lstStyle/>
          <a:p>
            <a:r>
              <a:rPr lang="en-US" dirty="0" smtClean="0"/>
              <a:t>Stephen Wiltshire</a:t>
            </a:r>
            <a:endParaRPr lang="en-US" dirty="0"/>
          </a:p>
        </p:txBody>
      </p:sp>
      <p:sp>
        <p:nvSpPr>
          <p:cNvPr id="3" name="Content Placeholder 2"/>
          <p:cNvSpPr>
            <a:spLocks noGrp="1"/>
          </p:cNvSpPr>
          <p:nvPr>
            <p:ph sz="quarter" idx="1"/>
          </p:nvPr>
        </p:nvSpPr>
        <p:spPr>
          <a:xfrm>
            <a:off x="457200" y="1222375"/>
            <a:ext cx="7467600" cy="5251577"/>
          </a:xfrm>
        </p:spPr>
        <p:txBody>
          <a:bodyPr/>
          <a:lstStyle/>
          <a:p>
            <a:r>
              <a:rPr lang="en-US" dirty="0" smtClean="0"/>
              <a:t>Known as “the human camera”</a:t>
            </a:r>
          </a:p>
          <a:p>
            <a:r>
              <a:rPr lang="en-US" dirty="0" smtClean="0"/>
              <a:t>He is able to draw a whole city from memory after only one helicopter ride.</a:t>
            </a:r>
          </a:p>
          <a:p>
            <a:endParaRPr lang="en-US" dirty="0"/>
          </a:p>
        </p:txBody>
      </p:sp>
      <p:pic>
        <p:nvPicPr>
          <p:cNvPr id="4" name="Picture 3" descr="Picture 26.png"/>
          <p:cNvPicPr>
            <a:picLocks noChangeAspect="1"/>
          </p:cNvPicPr>
          <p:nvPr/>
        </p:nvPicPr>
        <p:blipFill>
          <a:blip r:embed="rId3"/>
          <a:stretch>
            <a:fillRect/>
          </a:stretch>
        </p:blipFill>
        <p:spPr>
          <a:xfrm>
            <a:off x="663575" y="2498852"/>
            <a:ext cx="5905500" cy="3975100"/>
          </a:xfrm>
          <a:prstGeom prst="rect">
            <a:avLst/>
          </a:prstGeom>
        </p:spPr>
      </p:pic>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Picture 27.png"/>
          <p:cNvPicPr>
            <a:picLocks noGrp="1" noChangeAspect="1"/>
          </p:cNvPicPr>
          <p:nvPr>
            <p:ph sz="quarter" idx="1"/>
          </p:nvPr>
        </p:nvPicPr>
        <p:blipFill>
          <a:blip r:embed="rId3"/>
          <a:srcRect l="-1075" r="-1075"/>
          <a:stretch>
            <a:fillRect/>
          </a:stretch>
        </p:blipFill>
        <p:spPr>
          <a:xfrm>
            <a:off x="0" y="0"/>
            <a:ext cx="5765800" cy="3763067"/>
          </a:xfrm>
        </p:spPr>
      </p:pic>
      <p:pic>
        <p:nvPicPr>
          <p:cNvPr id="9" name="Picture 8" descr="Picture 31.png"/>
          <p:cNvPicPr>
            <a:picLocks noChangeAspect="1"/>
          </p:cNvPicPr>
          <p:nvPr/>
        </p:nvPicPr>
        <p:blipFill>
          <a:blip r:embed="rId4"/>
          <a:stretch>
            <a:fillRect/>
          </a:stretch>
        </p:blipFill>
        <p:spPr>
          <a:xfrm>
            <a:off x="3842540" y="0"/>
            <a:ext cx="4556125" cy="6858000"/>
          </a:xfrm>
          <a:prstGeom prst="rect">
            <a:avLst/>
          </a:prstGeom>
        </p:spPr>
      </p:pic>
      <p:pic>
        <p:nvPicPr>
          <p:cNvPr id="10" name="Picture 9" descr="Picture 33.png"/>
          <p:cNvPicPr>
            <a:picLocks noChangeAspect="1"/>
          </p:cNvPicPr>
          <p:nvPr/>
        </p:nvPicPr>
        <p:blipFill>
          <a:blip r:embed="rId5"/>
          <a:stretch>
            <a:fillRect/>
          </a:stretch>
        </p:blipFill>
        <p:spPr>
          <a:xfrm>
            <a:off x="0" y="0"/>
            <a:ext cx="9634654" cy="6858000"/>
          </a:xfrm>
          <a:prstGeom prst="rect">
            <a:avLst/>
          </a:prstGeom>
        </p:spPr>
      </p:pic>
    </p:spTree>
  </p:cSld>
  <p:clrMapOvr>
    <a:masterClrMapping/>
  </p:clrMapOvr>
  <p:transition>
    <p:sndAc>
      <p:stSnd>
        <p:snd r:embed="rId2" name="Drum Roll"/>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467600" cy="794837"/>
          </a:xfrm>
        </p:spPr>
        <p:txBody>
          <a:bodyPr/>
          <a:lstStyle/>
          <a:p>
            <a:r>
              <a:rPr lang="en-US" dirty="0" smtClean="0"/>
              <a:t>There is not one cause of Autism</a:t>
            </a:r>
            <a:endParaRPr lang="en-US" dirty="0"/>
          </a:p>
        </p:txBody>
      </p:sp>
      <p:sp>
        <p:nvSpPr>
          <p:cNvPr id="3" name="Content Placeholder 2"/>
          <p:cNvSpPr>
            <a:spLocks noGrp="1"/>
          </p:cNvSpPr>
          <p:nvPr>
            <p:ph sz="quarter" idx="1"/>
          </p:nvPr>
        </p:nvSpPr>
        <p:spPr>
          <a:xfrm>
            <a:off x="457200" y="1323475"/>
            <a:ext cx="7467600" cy="5150478"/>
          </a:xfrm>
        </p:spPr>
        <p:txBody>
          <a:bodyPr>
            <a:normAutofit fontScale="92500" lnSpcReduction="10000"/>
          </a:bodyPr>
          <a:lstStyle/>
          <a:p>
            <a:r>
              <a:rPr lang="en-US" dirty="0" smtClean="0"/>
              <a:t>In 1963 the National Autistic Society in England created the colorful puzzle piece as a symbol of autism to represent the mystery and complexity of autism. Also the bright colors represent hope.</a:t>
            </a:r>
          </a:p>
          <a:p>
            <a:r>
              <a:rPr lang="en-US" dirty="0" smtClean="0"/>
              <a:t>Genetics </a:t>
            </a:r>
          </a:p>
          <a:p>
            <a:pPr lvl="1"/>
            <a:r>
              <a:rPr lang="en-US" dirty="0" smtClean="0"/>
              <a:t>Most researchers agree some cases of Autism result from a genetic predisposition and an unknown environmental trigger.</a:t>
            </a:r>
          </a:p>
          <a:p>
            <a:pPr lvl="1"/>
            <a:r>
              <a:rPr lang="en-US" dirty="0" smtClean="0"/>
              <a:t>Specific syndromes associated with autism (Such as Fragile X, Tuberous Sclerosis, Congenital Rubella, Neurofibromatosis)</a:t>
            </a:r>
          </a:p>
          <a:p>
            <a:r>
              <a:rPr lang="en-US" dirty="0" smtClean="0"/>
              <a:t>Twin studies- there is a high concordance rate (30-60%)in identical twins with autism.</a:t>
            </a:r>
          </a:p>
          <a:p>
            <a:r>
              <a:rPr lang="en-US" dirty="0" smtClean="0"/>
              <a:t>Higher risk of autism in males (4 to 1) pointing to a defect in the X chromosome.</a:t>
            </a:r>
          </a:p>
        </p:txBody>
      </p:sp>
      <p:pic>
        <p:nvPicPr>
          <p:cNvPr id="4" name="Picture 3" descr="puzzle.png"/>
          <p:cNvPicPr>
            <a:picLocks noChangeAspect="1"/>
          </p:cNvPicPr>
          <p:nvPr/>
        </p:nvPicPr>
        <p:blipFill>
          <a:blip r:embed="rId3"/>
          <a:stretch>
            <a:fillRect/>
          </a:stretch>
        </p:blipFill>
        <p:spPr>
          <a:xfrm>
            <a:off x="6217874" y="3514853"/>
            <a:ext cx="2489200" cy="2959100"/>
          </a:xfrm>
          <a:prstGeom prst="rect">
            <a:avLst/>
          </a:prstGeom>
        </p:spPr>
      </p:pic>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heckerboard(across)">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heckerboard(across)">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Scale>
                                      <p:cBhvr>
                                        <p:cTn id="4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tgtEl>
                                        <p:attrNameLst>
                                          <p:attrName>ppt_x</p:attrName>
                                          <p:attrName>ppt_y</p:attrName>
                                        </p:attrNameLst>
                                      </p:cBhvr>
                                    </p:animMotion>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8415"/>
          </a:xfrm>
        </p:spPr>
        <p:txBody>
          <a:bodyPr/>
          <a:lstStyle/>
          <a:p>
            <a:r>
              <a:rPr lang="en-US" dirty="0" smtClean="0"/>
              <a:t>The Brain</a:t>
            </a:r>
            <a:endParaRPr lang="en-US" dirty="0"/>
          </a:p>
        </p:txBody>
      </p:sp>
      <p:sp>
        <p:nvSpPr>
          <p:cNvPr id="3" name="Content Placeholder 2"/>
          <p:cNvSpPr>
            <a:spLocks noGrp="1"/>
          </p:cNvSpPr>
          <p:nvPr>
            <p:ph sz="quarter" idx="1"/>
          </p:nvPr>
        </p:nvSpPr>
        <p:spPr>
          <a:xfrm>
            <a:off x="457200" y="1403684"/>
            <a:ext cx="7467600" cy="5070268"/>
          </a:xfrm>
        </p:spPr>
        <p:txBody>
          <a:bodyPr/>
          <a:lstStyle/>
          <a:p>
            <a:r>
              <a:rPr lang="en-US" dirty="0" smtClean="0"/>
              <a:t>Brain overgrowth in the first 2 years  of life (children with Autism generally have larger heads.)</a:t>
            </a:r>
          </a:p>
          <a:p>
            <a:r>
              <a:rPr lang="en-US" dirty="0" smtClean="0"/>
              <a:t>Microscopic brain abnormalities: </a:t>
            </a:r>
          </a:p>
          <a:p>
            <a:pPr lvl="1"/>
            <a:r>
              <a:rPr lang="en-US" dirty="0" smtClean="0"/>
              <a:t>fewer Purkinje cells (a type of neuron in the cerebellum) </a:t>
            </a:r>
          </a:p>
          <a:p>
            <a:pPr lvl="1"/>
            <a:r>
              <a:rPr lang="en-US" dirty="0" smtClean="0"/>
              <a:t>cells in the limbic system are smaller and more tightly packed together</a:t>
            </a:r>
          </a:p>
          <a:p>
            <a:pPr lvl="1"/>
            <a:r>
              <a:rPr lang="en-US" dirty="0" smtClean="0"/>
              <a:t>Abnormalities in the size and densities of neurons.</a:t>
            </a:r>
          </a:p>
          <a:p>
            <a:r>
              <a:rPr lang="en-US" dirty="0" err="1" smtClean="0"/>
              <a:t>Dysregulation</a:t>
            </a:r>
            <a:r>
              <a:rPr lang="en-US" dirty="0" smtClean="0"/>
              <a:t> of serotonin and possibly other hormones that regulate mood.</a:t>
            </a:r>
          </a:p>
          <a:p>
            <a:r>
              <a:rPr lang="en-US" dirty="0" smtClean="0"/>
              <a:t>Mitochondrial defects are linked to Autism</a:t>
            </a:r>
          </a:p>
          <a:p>
            <a:endParaRPr lang="en-US" dirty="0" smtClean="0"/>
          </a:p>
          <a:p>
            <a:endParaRPr lang="en-US" dirty="0"/>
          </a:p>
        </p:txBody>
      </p:sp>
      <p:pic>
        <p:nvPicPr>
          <p:cNvPr id="4" name="Picture 3" descr="Picture 24.png"/>
          <p:cNvPicPr>
            <a:picLocks noChangeAspect="1"/>
          </p:cNvPicPr>
          <p:nvPr/>
        </p:nvPicPr>
        <p:blipFill>
          <a:blip r:embed="rId3"/>
          <a:stretch>
            <a:fillRect/>
          </a:stretch>
        </p:blipFill>
        <p:spPr>
          <a:xfrm>
            <a:off x="2610519" y="2262271"/>
            <a:ext cx="3060700" cy="2552700"/>
          </a:xfrm>
          <a:prstGeom prst="rect">
            <a:avLst/>
          </a:prstGeom>
        </p:spPr>
      </p:pic>
    </p:spTree>
  </p:cSld>
  <p:clrMapOvr>
    <a:masterClrMapping/>
  </p:clrMapOvr>
  <p:transition>
    <p:sndAc>
      <p:stSnd>
        <p:snd r:embed="rId2" name="Fly Out"/>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amond(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00032"/>
          </a:xfrm>
        </p:spPr>
        <p:txBody>
          <a:bodyPr/>
          <a:lstStyle/>
          <a:p>
            <a:r>
              <a:rPr lang="en-US" dirty="0" smtClean="0"/>
              <a:t>Possible environmental triggers</a:t>
            </a:r>
            <a:endParaRPr lang="en-US" dirty="0"/>
          </a:p>
        </p:txBody>
      </p:sp>
      <p:sp>
        <p:nvSpPr>
          <p:cNvPr id="3" name="Content Placeholder 2"/>
          <p:cNvSpPr>
            <a:spLocks noGrp="1"/>
          </p:cNvSpPr>
          <p:nvPr>
            <p:ph sz="quarter" idx="1"/>
          </p:nvPr>
        </p:nvSpPr>
        <p:spPr>
          <a:xfrm>
            <a:off x="457200" y="1381719"/>
            <a:ext cx="7467600" cy="5092233"/>
          </a:xfrm>
        </p:spPr>
        <p:txBody>
          <a:bodyPr>
            <a:normAutofit/>
          </a:bodyPr>
          <a:lstStyle/>
          <a:p>
            <a:r>
              <a:rPr lang="en-US" dirty="0" smtClean="0"/>
              <a:t>Prenatal - Intrauterine infection, anti-brain antibodies</a:t>
            </a:r>
          </a:p>
          <a:p>
            <a:r>
              <a:rPr lang="en-US" dirty="0" smtClean="0"/>
              <a:t>Parental Age- older fathers</a:t>
            </a:r>
          </a:p>
          <a:p>
            <a:r>
              <a:rPr lang="en-US" dirty="0" smtClean="0"/>
              <a:t>Infections: </a:t>
            </a:r>
          </a:p>
          <a:p>
            <a:pPr lvl="1"/>
            <a:r>
              <a:rPr lang="en-US" dirty="0" smtClean="0"/>
              <a:t>viral, bacterial, or fungal infections in children and pregnant mothers.</a:t>
            </a:r>
          </a:p>
          <a:p>
            <a:r>
              <a:rPr lang="en-US" dirty="0" smtClean="0"/>
              <a:t>In some children with Autism, there is a family history of autoimmune diseases such as diabetes and rheumatoid arthritis, and celiac disease.</a:t>
            </a:r>
          </a:p>
          <a:p>
            <a:r>
              <a:rPr lang="en-US" dirty="0" smtClean="0"/>
              <a:t>Toxins- a theory that environmental toxins may be a trigger for Autism.</a:t>
            </a:r>
          </a:p>
        </p:txBody>
      </p:sp>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215511"/>
          </a:xfrm>
        </p:spPr>
        <p:txBody>
          <a:bodyPr/>
          <a:lstStyle/>
          <a:p>
            <a:r>
              <a:rPr lang="en-US" dirty="0" smtClean="0"/>
              <a:t>Social impairment</a:t>
            </a:r>
            <a:endParaRPr lang="en-US" sz="3200" dirty="0"/>
          </a:p>
        </p:txBody>
      </p:sp>
      <p:sp>
        <p:nvSpPr>
          <p:cNvPr id="3" name="Content Placeholder 2"/>
          <p:cNvSpPr>
            <a:spLocks noGrp="1"/>
          </p:cNvSpPr>
          <p:nvPr>
            <p:ph sz="quarter" idx="1"/>
          </p:nvPr>
        </p:nvSpPr>
        <p:spPr>
          <a:xfrm>
            <a:off x="549276" y="1323086"/>
            <a:ext cx="5977820" cy="4833677"/>
          </a:xfrm>
        </p:spPr>
        <p:txBody>
          <a:bodyPr>
            <a:normAutofit fontScale="92500" lnSpcReduction="20000"/>
          </a:bodyPr>
          <a:lstStyle/>
          <a:p>
            <a:r>
              <a:rPr lang="en-US" dirty="0" smtClean="0"/>
              <a:t>Nonverbal skills- eye contact, body posture, facial expressions.</a:t>
            </a:r>
          </a:p>
          <a:p>
            <a:r>
              <a:rPr lang="en-US" dirty="0" smtClean="0"/>
              <a:t>Peer relationships- not age appropriate.</a:t>
            </a:r>
          </a:p>
          <a:p>
            <a:r>
              <a:rPr lang="en-US" dirty="0" smtClean="0"/>
              <a:t>Lack of spontaneous seeking to share interest with others (joint attention)- no showing or pointing out objects of interest to others.</a:t>
            </a:r>
          </a:p>
          <a:p>
            <a:r>
              <a:rPr lang="en-US" dirty="0" smtClean="0"/>
              <a:t>Lack of social and emotional reciprocity, which means the give and take in a relationship-lack of empathy, doesn’t know what others are thinking</a:t>
            </a:r>
          </a:p>
          <a:p>
            <a:r>
              <a:rPr lang="en-US" dirty="0" smtClean="0"/>
              <a:t>Only two of these four symptoms are required to make a diagnosis.</a:t>
            </a:r>
          </a:p>
          <a:p>
            <a:r>
              <a:rPr lang="en-US" dirty="0" smtClean="0"/>
              <a:t>Remember: A child may not show all of these symptoms and still have autism</a:t>
            </a:r>
          </a:p>
        </p:txBody>
      </p:sp>
      <p:pic>
        <p:nvPicPr>
          <p:cNvPr id="5" name="Picture 4" descr="Picture 24.png"/>
          <p:cNvPicPr>
            <a:picLocks noChangeAspect="1"/>
          </p:cNvPicPr>
          <p:nvPr/>
        </p:nvPicPr>
        <p:blipFill>
          <a:blip r:embed="rId3"/>
          <a:stretch>
            <a:fillRect/>
          </a:stretch>
        </p:blipFill>
        <p:spPr>
          <a:xfrm>
            <a:off x="6527096" y="949786"/>
            <a:ext cx="2064456" cy="2475414"/>
          </a:xfrm>
          <a:prstGeom prst="rect">
            <a:avLst/>
          </a:prstGeom>
        </p:spPr>
      </p:pic>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30248"/>
          </a:xfrm>
        </p:spPr>
        <p:txBody>
          <a:bodyPr/>
          <a:lstStyle/>
          <a:p>
            <a:r>
              <a:rPr lang="en-US" dirty="0" smtClean="0"/>
              <a:t>Controversial theories</a:t>
            </a:r>
            <a:endParaRPr lang="en-US" dirty="0"/>
          </a:p>
        </p:txBody>
      </p:sp>
      <p:sp>
        <p:nvSpPr>
          <p:cNvPr id="3" name="Content Placeholder 2"/>
          <p:cNvSpPr>
            <a:spLocks noGrp="1"/>
          </p:cNvSpPr>
          <p:nvPr>
            <p:ph sz="quarter" idx="1"/>
          </p:nvPr>
        </p:nvSpPr>
        <p:spPr>
          <a:xfrm>
            <a:off x="457200" y="1004886"/>
            <a:ext cx="7467600" cy="5469066"/>
          </a:xfrm>
        </p:spPr>
        <p:txBody>
          <a:bodyPr>
            <a:normAutofit fontScale="92500" lnSpcReduction="20000"/>
          </a:bodyPr>
          <a:lstStyle/>
          <a:p>
            <a:r>
              <a:rPr lang="en-US" dirty="0" smtClean="0"/>
              <a:t>Vaccines are still being explored as a cause of autism, but currently there is no conclusive data.</a:t>
            </a:r>
          </a:p>
          <a:p>
            <a:r>
              <a:rPr lang="en-US" dirty="0" smtClean="0"/>
              <a:t>Thimerosal (a mercury containing preservative used in vaccines.) </a:t>
            </a:r>
          </a:p>
          <a:p>
            <a:pPr lvl="1"/>
            <a:r>
              <a:rPr lang="en-US" dirty="0" smtClean="0"/>
              <a:t>There is no conclusive data but thimerosal was taken out of most vaccines in 1999.</a:t>
            </a:r>
          </a:p>
          <a:p>
            <a:r>
              <a:rPr lang="en-US" dirty="0" smtClean="0"/>
              <a:t>The Gut-Brain theory:</a:t>
            </a:r>
          </a:p>
          <a:p>
            <a:pPr lvl="1"/>
            <a:r>
              <a:rPr lang="en-US" dirty="0" smtClean="0"/>
              <a:t>proposes that damage to the intestinal lining caused by antibiotics and other factors allows substances to leak out and affect the brain.</a:t>
            </a:r>
          </a:p>
          <a:p>
            <a:pPr lvl="1"/>
            <a:r>
              <a:rPr lang="en-US" dirty="0" smtClean="0"/>
              <a:t>This has lead to parents using special diets such as the Casein free, gluten free diet (no dairy or wheat), and although there is no proof, many parents have claimed it helps.</a:t>
            </a:r>
          </a:p>
          <a:p>
            <a:r>
              <a:rPr lang="en-US" dirty="0" smtClean="0"/>
              <a:t>Detoxification impairment and oxidative stress (kills cells)</a:t>
            </a:r>
          </a:p>
          <a:p>
            <a:pPr lvl="1"/>
            <a:r>
              <a:rPr lang="en-US" dirty="0" smtClean="0"/>
              <a:t>Glutathione is used as a supplement to repair detoxification processes and as an antioxidant. </a:t>
            </a:r>
          </a:p>
          <a:p>
            <a:pPr>
              <a:buNone/>
            </a:pPr>
            <a:endParaRPr lang="en-US" dirty="0"/>
          </a:p>
        </p:txBody>
      </p:sp>
    </p:spTree>
  </p:cSld>
  <p:clrMapOvr>
    <a:masterClrMapping/>
  </p:clrMapOvr>
  <p:transition>
    <p:sndAc>
      <p:stSnd>
        <p:snd r:embed="rId2" name="Drive By"/>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There are four basic categories of treatment:</a:t>
            </a:r>
          </a:p>
          <a:p>
            <a:r>
              <a:rPr lang="en-US" dirty="0" smtClean="0"/>
              <a:t>Behavioral</a:t>
            </a:r>
          </a:p>
          <a:p>
            <a:r>
              <a:rPr lang="en-US" dirty="0" smtClean="0"/>
              <a:t>Educational</a:t>
            </a:r>
          </a:p>
          <a:p>
            <a:r>
              <a:rPr lang="en-US" dirty="0" smtClean="0"/>
              <a:t>Therapy</a:t>
            </a:r>
          </a:p>
          <a:p>
            <a:r>
              <a:rPr lang="en-US" dirty="0" smtClean="0"/>
              <a:t>Pharmaceutical</a:t>
            </a:r>
          </a:p>
          <a:p>
            <a:endParaRPr lang="en-US" dirty="0"/>
          </a:p>
        </p:txBody>
      </p:sp>
    </p:spTree>
  </p:cSld>
  <p:clrMapOvr>
    <a:masterClrMapping/>
  </p:clrMapOvr>
  <p:transition>
    <p:sndAc>
      <p:stSnd>
        <p:snd r:embed="rId2" name="Whoosh"/>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ox(i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ox(i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ox(i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ox(i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ox(in)">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44205"/>
          </a:xfrm>
        </p:spPr>
        <p:txBody>
          <a:bodyPr/>
          <a:lstStyle/>
          <a:p>
            <a:r>
              <a:rPr lang="en-US" dirty="0" smtClean="0"/>
              <a:t>Behavioral &amp; Educational</a:t>
            </a:r>
            <a:endParaRPr lang="en-US" dirty="0"/>
          </a:p>
        </p:txBody>
      </p:sp>
      <p:sp>
        <p:nvSpPr>
          <p:cNvPr id="3" name="Content Placeholder 2"/>
          <p:cNvSpPr>
            <a:spLocks noGrp="1"/>
          </p:cNvSpPr>
          <p:nvPr>
            <p:ph sz="quarter" idx="1"/>
          </p:nvPr>
        </p:nvSpPr>
        <p:spPr>
          <a:xfrm>
            <a:off x="457200" y="1228194"/>
            <a:ext cx="7467600" cy="5245758"/>
          </a:xfrm>
        </p:spPr>
        <p:txBody>
          <a:bodyPr>
            <a:normAutofit lnSpcReduction="10000"/>
          </a:bodyPr>
          <a:lstStyle/>
          <a:p>
            <a:r>
              <a:rPr lang="en-US" dirty="0" smtClean="0"/>
              <a:t>Early intensive behavioral therapy such as ABA (Applied Behavioral Analysis), TEACCH, and others.</a:t>
            </a:r>
          </a:p>
          <a:p>
            <a:r>
              <a:rPr lang="en-US" dirty="0" smtClean="0"/>
              <a:t>Social skills training- Examples of specific programs: Social Stories, and Peer training.</a:t>
            </a:r>
          </a:p>
          <a:p>
            <a:r>
              <a:rPr lang="en-US" dirty="0" smtClean="0"/>
              <a:t>Play or interaction focused interventions (floor time)- done at home with the parents.</a:t>
            </a:r>
          </a:p>
          <a:p>
            <a:r>
              <a:rPr lang="en-US" dirty="0" smtClean="0"/>
              <a:t>Cognitive therapy for higher functioning individuals.</a:t>
            </a:r>
          </a:p>
          <a:p>
            <a:r>
              <a:rPr lang="en-US" dirty="0" smtClean="0"/>
              <a:t>Specialized classrooms (Autism clusters)</a:t>
            </a:r>
          </a:p>
          <a:p>
            <a:r>
              <a:rPr lang="en-US" dirty="0" smtClean="0"/>
              <a:t>Specialized teaching methods: PECS (picture exchange communication system- using pictures to facilitate language).</a:t>
            </a:r>
          </a:p>
          <a:p>
            <a:r>
              <a:rPr lang="en-US" dirty="0" smtClean="0"/>
              <a:t>Specialized schools.</a:t>
            </a:r>
          </a:p>
        </p:txBody>
      </p:sp>
    </p:spTree>
  </p:cSld>
  <p:clrMapOvr>
    <a:masterClrMapping/>
  </p:clrMapOvr>
  <p:transition>
    <p:sndAc>
      <p:stSnd>
        <p:snd r:embed="rId2" name="Stapler"/>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dirty="0" smtClean="0"/>
              <a:t>Therapy </a:t>
            </a:r>
            <a:endParaRPr lang="en-US" dirty="0"/>
          </a:p>
        </p:txBody>
      </p:sp>
      <p:sp>
        <p:nvSpPr>
          <p:cNvPr id="3" name="Content Placeholder 2"/>
          <p:cNvSpPr>
            <a:spLocks noGrp="1"/>
          </p:cNvSpPr>
          <p:nvPr>
            <p:ph sz="quarter" idx="1"/>
          </p:nvPr>
        </p:nvSpPr>
        <p:spPr/>
        <p:txBody>
          <a:bodyPr/>
          <a:lstStyle/>
          <a:p>
            <a:r>
              <a:rPr lang="en-US" dirty="0" smtClean="0"/>
              <a:t>Speech- language development</a:t>
            </a:r>
          </a:p>
          <a:p>
            <a:r>
              <a:rPr lang="en-US" dirty="0" smtClean="0"/>
              <a:t>Occupational- fine motor difficulties</a:t>
            </a:r>
          </a:p>
          <a:p>
            <a:r>
              <a:rPr lang="en-US" dirty="0" smtClean="0"/>
              <a:t>Physical- gross motor/ large muscle problems</a:t>
            </a:r>
          </a:p>
          <a:p>
            <a:r>
              <a:rPr lang="en-US" dirty="0" smtClean="0"/>
              <a:t>Music- for relaxation and stimulation</a:t>
            </a:r>
          </a:p>
          <a:p>
            <a:r>
              <a:rPr lang="en-US" dirty="0" smtClean="0"/>
              <a:t>Sensory integration- a specialized form of occupational therapy to address sensory sensitivities (noises, smells, textures) and to calm high arousal states. </a:t>
            </a:r>
            <a:endParaRPr lang="en-US" dirty="0"/>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46112"/>
          </a:xfrm>
        </p:spPr>
        <p:txBody>
          <a:bodyPr/>
          <a:lstStyle/>
          <a:p>
            <a:r>
              <a:rPr lang="en-US" dirty="0" err="1" smtClean="0"/>
              <a:t>Hippotherapy</a:t>
            </a:r>
            <a:endParaRPr lang="en-US" dirty="0"/>
          </a:p>
        </p:txBody>
      </p:sp>
      <p:sp>
        <p:nvSpPr>
          <p:cNvPr id="3" name="Content Placeholder 2"/>
          <p:cNvSpPr>
            <a:spLocks noGrp="1"/>
          </p:cNvSpPr>
          <p:nvPr>
            <p:ph sz="quarter" idx="1"/>
          </p:nvPr>
        </p:nvSpPr>
        <p:spPr>
          <a:xfrm>
            <a:off x="457200" y="1206499"/>
            <a:ext cx="7467600" cy="5267453"/>
          </a:xfrm>
        </p:spPr>
        <p:txBody>
          <a:bodyPr>
            <a:normAutofit fontScale="92500" lnSpcReduction="10000"/>
          </a:bodyPr>
          <a:lstStyle/>
          <a:p>
            <a:r>
              <a:rPr lang="en-US" dirty="0" smtClean="0"/>
              <a:t>Therapeutic riding of horses ( In Greek </a:t>
            </a:r>
            <a:r>
              <a:rPr lang="en-US" i="1" dirty="0" smtClean="0"/>
              <a:t>hippos</a:t>
            </a:r>
            <a:r>
              <a:rPr lang="en-US" dirty="0" smtClean="0"/>
              <a:t> means horse)</a:t>
            </a:r>
          </a:p>
          <a:p>
            <a:r>
              <a:rPr lang="en-US" dirty="0" smtClean="0"/>
              <a:t>Useful for gaining a sense of body-awareness, increased balance, improving communication, socialization, fine motor coordination, and bonding with the horse.</a:t>
            </a:r>
          </a:p>
          <a:p>
            <a:r>
              <a:rPr lang="en-US" dirty="0" smtClean="0"/>
              <a:t>They usually ride without a saddle because the movement of the horse is suppose to make the child aware of their own body because children with autism often have coordination problems.</a:t>
            </a:r>
          </a:p>
          <a:p>
            <a:r>
              <a:rPr lang="en-US" dirty="0" smtClean="0"/>
              <a:t>The bond between horse and child encourages emotional attachment which hopefully will be expanded to include family members and friends.</a:t>
            </a:r>
          </a:p>
          <a:p>
            <a:r>
              <a:rPr lang="en-US" dirty="0" smtClean="0"/>
              <a:t>People are now using therapy with other animals such as dolphins and dogs.</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5146675" y="920750"/>
            <a:ext cx="3549650" cy="5324475"/>
          </a:xfrm>
          <a:prstGeom prst="rect">
            <a:avLst/>
          </a:prstGeom>
        </p:spPr>
      </p:pic>
      <p:pic>
        <p:nvPicPr>
          <p:cNvPr id="7" name="Picture 6"/>
          <p:cNvPicPr>
            <a:picLocks noChangeAspect="1"/>
          </p:cNvPicPr>
          <p:nvPr/>
        </p:nvPicPr>
        <p:blipFill>
          <a:blip r:embed="rId4"/>
          <a:stretch>
            <a:fillRect/>
          </a:stretch>
        </p:blipFill>
        <p:spPr>
          <a:xfrm>
            <a:off x="457200" y="3176238"/>
            <a:ext cx="4473575" cy="3176238"/>
          </a:xfrm>
          <a:prstGeom prst="rect">
            <a:avLst/>
          </a:prstGeom>
        </p:spPr>
      </p:pic>
    </p:spTree>
  </p:cSld>
  <p:clrMapOvr>
    <a:masterClrMapping/>
  </p:clrMapOvr>
  <p:transition>
    <p:sndAc>
      <p:stSnd>
        <p:snd r:embed="rId2" name="Chim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Treatments </a:t>
            </a:r>
            <a:endParaRPr lang="en-US" dirty="0"/>
          </a:p>
        </p:txBody>
      </p:sp>
      <p:sp>
        <p:nvSpPr>
          <p:cNvPr id="3" name="Content Placeholder 2"/>
          <p:cNvSpPr>
            <a:spLocks noGrp="1"/>
          </p:cNvSpPr>
          <p:nvPr>
            <p:ph sz="quarter" idx="1"/>
          </p:nvPr>
        </p:nvSpPr>
        <p:spPr/>
        <p:txBody>
          <a:bodyPr/>
          <a:lstStyle/>
          <a:p>
            <a:r>
              <a:rPr lang="en-US" dirty="0" smtClean="0"/>
              <a:t>Medications to affect problem behaviors:</a:t>
            </a:r>
          </a:p>
          <a:p>
            <a:r>
              <a:rPr lang="en-US" dirty="0" smtClean="0"/>
              <a:t>ADHD medications (Ritalin &amp; </a:t>
            </a:r>
            <a:r>
              <a:rPr lang="en-US" dirty="0" err="1" smtClean="0"/>
              <a:t>Adderall</a:t>
            </a:r>
            <a:r>
              <a:rPr lang="en-US" dirty="0" smtClean="0"/>
              <a:t>)</a:t>
            </a:r>
          </a:p>
          <a:p>
            <a:r>
              <a:rPr lang="en-US" dirty="0" smtClean="0"/>
              <a:t>Mood stabilizers (</a:t>
            </a:r>
            <a:r>
              <a:rPr lang="en-US" dirty="0" err="1" smtClean="0"/>
              <a:t>Depakote</a:t>
            </a:r>
            <a:r>
              <a:rPr lang="en-US" dirty="0" smtClean="0"/>
              <a:t> &amp; </a:t>
            </a:r>
            <a:r>
              <a:rPr lang="en-US" dirty="0" err="1" smtClean="0"/>
              <a:t>Trileptal</a:t>
            </a:r>
            <a:r>
              <a:rPr lang="en-US" dirty="0" smtClean="0"/>
              <a:t>)</a:t>
            </a:r>
          </a:p>
          <a:p>
            <a:r>
              <a:rPr lang="en-US" dirty="0" smtClean="0"/>
              <a:t>Atypical anti-psychotics (</a:t>
            </a:r>
            <a:r>
              <a:rPr lang="en-US" dirty="0" err="1" smtClean="0"/>
              <a:t>Risperdal</a:t>
            </a:r>
            <a:r>
              <a:rPr lang="en-US" dirty="0" smtClean="0"/>
              <a:t> &amp; </a:t>
            </a:r>
            <a:r>
              <a:rPr lang="en-US" dirty="0" err="1" smtClean="0"/>
              <a:t>Abilify</a:t>
            </a:r>
            <a:r>
              <a:rPr lang="en-US" dirty="0" smtClean="0"/>
              <a:t>) to help aggressive and self-injurious behavior.</a:t>
            </a:r>
          </a:p>
          <a:p>
            <a:r>
              <a:rPr lang="en-US" dirty="0" smtClean="0"/>
              <a:t>Anti-anxiety and antidepressants (Zoloft &amp; Prozac).</a:t>
            </a:r>
          </a:p>
          <a:p>
            <a:endParaRPr lang="en-US" dirty="0"/>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Controversial &amp; Unproven Treatments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Hyperbaric oxygen chambers</a:t>
            </a:r>
          </a:p>
          <a:p>
            <a:r>
              <a:rPr lang="en-US" dirty="0" err="1" smtClean="0"/>
              <a:t>Chelation</a:t>
            </a:r>
            <a:r>
              <a:rPr lang="en-US" dirty="0" smtClean="0"/>
              <a:t> therapy- removing heavy metals from the blood.</a:t>
            </a:r>
          </a:p>
          <a:p>
            <a:r>
              <a:rPr lang="en-US" dirty="0" smtClean="0"/>
              <a:t>Stem cell transplants</a:t>
            </a:r>
          </a:p>
          <a:p>
            <a:r>
              <a:rPr lang="en-US" dirty="0" smtClean="0"/>
              <a:t>Hormonal supplements</a:t>
            </a:r>
          </a:p>
          <a:p>
            <a:r>
              <a:rPr lang="en-US" dirty="0" smtClean="0"/>
              <a:t>IVIG (Intravenous immunoglobulin)- to boost immune system</a:t>
            </a:r>
          </a:p>
          <a:p>
            <a:r>
              <a:rPr lang="en-US" dirty="0" smtClean="0"/>
              <a:t>Vitamin B-12 shots- thought to improve the absorption of nutrients</a:t>
            </a:r>
          </a:p>
          <a:p>
            <a:r>
              <a:rPr lang="en-US" dirty="0" smtClean="0"/>
              <a:t>Specialized diets- yeast free, sugar free, soy free, etc.</a:t>
            </a:r>
          </a:p>
          <a:p>
            <a:r>
              <a:rPr lang="en-US" dirty="0" err="1" smtClean="0"/>
              <a:t>Probiotics</a:t>
            </a:r>
            <a:r>
              <a:rPr lang="en-US" dirty="0" smtClean="0"/>
              <a:t> (for Gut-brain theory).</a:t>
            </a:r>
          </a:p>
          <a:p>
            <a:r>
              <a:rPr lang="en-US" dirty="0" smtClean="0"/>
              <a:t>Omega3 fatty acids for brain development.</a:t>
            </a:r>
          </a:p>
          <a:p>
            <a:r>
              <a:rPr lang="en-US" dirty="0" smtClean="0"/>
              <a:t>Some of these may be harmful</a:t>
            </a:r>
            <a:endParaRPr lang="en-US" dirty="0"/>
          </a:p>
        </p:txBody>
      </p:sp>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Variables Affecting Prognosis </a:t>
            </a:r>
            <a:endParaRPr lang="en-US" dirty="0"/>
          </a:p>
        </p:txBody>
      </p:sp>
      <p:sp>
        <p:nvSpPr>
          <p:cNvPr id="3" name="Content Placeholder 2"/>
          <p:cNvSpPr>
            <a:spLocks noGrp="1"/>
          </p:cNvSpPr>
          <p:nvPr>
            <p:ph sz="quarter" idx="1"/>
          </p:nvPr>
        </p:nvSpPr>
        <p:spPr/>
        <p:txBody>
          <a:bodyPr/>
          <a:lstStyle/>
          <a:p>
            <a:r>
              <a:rPr lang="en-US" dirty="0" smtClean="0"/>
              <a:t>Level of language</a:t>
            </a:r>
          </a:p>
          <a:p>
            <a:r>
              <a:rPr lang="en-US" dirty="0" smtClean="0"/>
              <a:t>Cognitive skills</a:t>
            </a:r>
          </a:p>
          <a:p>
            <a:r>
              <a:rPr lang="en-US" dirty="0" smtClean="0"/>
              <a:t>Self help skills</a:t>
            </a:r>
          </a:p>
          <a:p>
            <a:r>
              <a:rPr lang="en-US" dirty="0" smtClean="0"/>
              <a:t>Adaptive vs. maladaptive behaviors- Being able to cope with situations in life.</a:t>
            </a:r>
          </a:p>
          <a:p>
            <a:r>
              <a:rPr lang="en-US" dirty="0" smtClean="0"/>
              <a:t>Associated medical conditions- seizures (25% of kids with Autism have seizures) or syndromes.</a:t>
            </a:r>
          </a:p>
          <a:p>
            <a:r>
              <a:rPr lang="en-US" dirty="0" smtClean="0"/>
              <a:t>Family structure</a:t>
            </a:r>
          </a:p>
          <a:p>
            <a:r>
              <a:rPr lang="en-US" dirty="0" smtClean="0"/>
              <a:t>Socio-economic stress</a:t>
            </a:r>
          </a:p>
          <a:p>
            <a:endParaRPr lang="en-US" dirty="0"/>
          </a:p>
        </p:txBody>
      </p:sp>
    </p:spTree>
  </p:cSld>
  <p:clrMapOvr>
    <a:masterClrMapping/>
  </p:clrMapOvr>
  <p:transition>
    <p:sndAc>
      <p:stSnd>
        <p:snd r:embed="rId2" name="Arrow"/>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00112"/>
          </a:xfrm>
        </p:spPr>
        <p:txBody>
          <a:bodyPr/>
          <a:lstStyle/>
          <a:p>
            <a:r>
              <a:rPr lang="en-US" dirty="0" smtClean="0"/>
              <a:t>Public Supports</a:t>
            </a:r>
            <a:endParaRPr lang="en-US" dirty="0"/>
          </a:p>
        </p:txBody>
      </p:sp>
      <p:sp>
        <p:nvSpPr>
          <p:cNvPr id="3" name="Content Placeholder 2"/>
          <p:cNvSpPr>
            <a:spLocks noGrp="1"/>
          </p:cNvSpPr>
          <p:nvPr>
            <p:ph sz="quarter" idx="1"/>
          </p:nvPr>
        </p:nvSpPr>
        <p:spPr>
          <a:xfrm>
            <a:off x="457200" y="1397000"/>
            <a:ext cx="7467600" cy="5076952"/>
          </a:xfrm>
        </p:spPr>
        <p:txBody>
          <a:bodyPr>
            <a:normAutofit/>
          </a:bodyPr>
          <a:lstStyle/>
          <a:p>
            <a:r>
              <a:rPr lang="en-US" dirty="0" smtClean="0"/>
              <a:t>Qualify for ESE services in school.</a:t>
            </a:r>
          </a:p>
          <a:p>
            <a:pPr lvl="1"/>
            <a:r>
              <a:rPr lang="en-US" dirty="0" smtClean="0"/>
              <a:t>Public school services end at the age of 22.</a:t>
            </a:r>
          </a:p>
          <a:p>
            <a:r>
              <a:rPr lang="en-US" dirty="0" smtClean="0"/>
              <a:t>Supplemental Security Income (monthly checks)</a:t>
            </a:r>
          </a:p>
          <a:p>
            <a:r>
              <a:rPr lang="en-US" dirty="0" smtClean="0"/>
              <a:t>Respite care through state agencies.</a:t>
            </a:r>
          </a:p>
          <a:p>
            <a:r>
              <a:rPr lang="en-US" dirty="0" smtClean="0"/>
              <a:t>The cost of Autism over a lifespan is 3.2 million dollars per person</a:t>
            </a:r>
          </a:p>
          <a:p>
            <a:r>
              <a:rPr lang="en-US" dirty="0" smtClean="0"/>
              <a:t>State laws requiring insurance companies to pay for autism services vary by state. Many were passed in 2008 and 2009.</a:t>
            </a:r>
          </a:p>
          <a:p>
            <a:r>
              <a:rPr lang="en-US" dirty="0" smtClean="0"/>
              <a:t>Florida: the Geller act requires insurance companies and Medicaid to pay for autism services.</a:t>
            </a:r>
          </a:p>
          <a:p>
            <a:endParaRPr lang="en-US" dirty="0"/>
          </a:p>
        </p:txBody>
      </p:sp>
    </p:spTree>
  </p:cSld>
  <p:clrMapOvr>
    <a:masterClrMapping/>
  </p:clrMapOvr>
  <p:transition>
    <p:sndAc>
      <p:stSnd>
        <p:snd r:embed="rId2" name="Whoosh"/>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Horizontal)">
                                      <p:cBhvr>
                                        <p:cTn id="14" dur="500"/>
                                        <p:tgtEl>
                                          <p:spTgt spid="3">
                                            <p:txEl>
                                              <p:pRg st="0" end="0"/>
                                            </p:txEl>
                                          </p:spTgt>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1862"/>
          </a:xfrm>
        </p:spPr>
        <p:txBody>
          <a:bodyPr/>
          <a:lstStyle/>
          <a:p>
            <a:r>
              <a:rPr lang="en-US" dirty="0" smtClean="0"/>
              <a:t>What about autism in adults?</a:t>
            </a:r>
            <a:endParaRPr lang="en-US" dirty="0"/>
          </a:p>
        </p:txBody>
      </p:sp>
      <p:sp>
        <p:nvSpPr>
          <p:cNvPr id="3" name="Content Placeholder 2"/>
          <p:cNvSpPr>
            <a:spLocks noGrp="1"/>
          </p:cNvSpPr>
          <p:nvPr>
            <p:ph sz="quarter" idx="1"/>
          </p:nvPr>
        </p:nvSpPr>
        <p:spPr>
          <a:xfrm>
            <a:off x="457200" y="1397000"/>
            <a:ext cx="7467600" cy="5076952"/>
          </a:xfrm>
        </p:spPr>
        <p:txBody>
          <a:bodyPr>
            <a:normAutofit fontScale="92500"/>
          </a:bodyPr>
          <a:lstStyle/>
          <a:p>
            <a:r>
              <a:rPr lang="en-US" dirty="0" smtClean="0"/>
              <a:t>Current estimates of the number of autistic adults are uncertain. The NARPAA cites that more than 600,000 adults have autism (in 2008)</a:t>
            </a:r>
          </a:p>
          <a:p>
            <a:r>
              <a:rPr lang="en-US" dirty="0" smtClean="0"/>
              <a:t>80% of the current individuals with autism are under 22 years old.</a:t>
            </a:r>
          </a:p>
          <a:p>
            <a:r>
              <a:rPr lang="en-US" dirty="0" smtClean="0"/>
              <a:t>Most adults with autism continued to live with parents, siblings, or other relatives.</a:t>
            </a:r>
          </a:p>
          <a:p>
            <a:r>
              <a:rPr lang="en-US" dirty="0" smtClean="0"/>
              <a:t>A majority are unemployed.</a:t>
            </a:r>
          </a:p>
          <a:p>
            <a:r>
              <a:rPr lang="en-US" dirty="0" smtClean="0"/>
              <a:t>There are few government funded resources for adults</a:t>
            </a:r>
          </a:p>
          <a:p>
            <a:r>
              <a:rPr lang="en-US" dirty="0" smtClean="0"/>
              <a:t>In 2009 the Advancing Futures for Adults with Autism was created</a:t>
            </a:r>
          </a:p>
          <a:p>
            <a:r>
              <a:rPr lang="en-US" dirty="0" smtClean="0"/>
              <a:t>The main needs for adults with autism are housing, transportation, and employment.</a:t>
            </a:r>
            <a:endParaRPr lang="en-US" dirty="0"/>
          </a:p>
        </p:txBody>
      </p:sp>
    </p:spTree>
  </p:cSld>
  <p:clrMapOvr>
    <a:masterClrMapping/>
  </p:clrMapOvr>
  <p:transition>
    <p:sndAc>
      <p:stSnd>
        <p:snd r:embed="rId2" name="Stapler"/>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 impairment</a:t>
            </a:r>
            <a:endParaRPr lang="en-US" dirty="0"/>
          </a:p>
        </p:txBody>
      </p:sp>
      <p:sp>
        <p:nvSpPr>
          <p:cNvPr id="3" name="Content Placeholder 2"/>
          <p:cNvSpPr>
            <a:spLocks noGrp="1"/>
          </p:cNvSpPr>
          <p:nvPr>
            <p:ph sz="quarter" idx="1"/>
          </p:nvPr>
        </p:nvSpPr>
        <p:spPr/>
        <p:txBody>
          <a:bodyPr>
            <a:normAutofit/>
          </a:bodyPr>
          <a:lstStyle/>
          <a:p>
            <a:r>
              <a:rPr lang="en-US" dirty="0" smtClean="0"/>
              <a:t>Delay or lack of language</a:t>
            </a:r>
          </a:p>
          <a:p>
            <a:r>
              <a:rPr lang="en-US" dirty="0" smtClean="0"/>
              <a:t>Poor conversational skills</a:t>
            </a:r>
          </a:p>
          <a:p>
            <a:r>
              <a:rPr lang="en-US" dirty="0" smtClean="0"/>
              <a:t>Idiosyncratic language- repetitive or scripted speech, including echolalia (repeating words or statements)</a:t>
            </a:r>
          </a:p>
          <a:p>
            <a:r>
              <a:rPr lang="en-US" dirty="0" smtClean="0"/>
              <a:t>Lack of pretend play</a:t>
            </a:r>
          </a:p>
          <a:p>
            <a:r>
              <a:rPr lang="en-US" dirty="0" smtClean="0"/>
              <a:t>One of these symptoms is required</a:t>
            </a:r>
            <a:endParaRPr lang="en-US" dirty="0"/>
          </a:p>
        </p:txBody>
      </p:sp>
      <p:pic>
        <p:nvPicPr>
          <p:cNvPr id="5" name="Picture 4" descr="Picture 25.png"/>
          <p:cNvPicPr>
            <a:picLocks noChangeAspect="1"/>
          </p:cNvPicPr>
          <p:nvPr/>
        </p:nvPicPr>
        <p:blipFill>
          <a:blip r:embed="rId3"/>
          <a:stretch>
            <a:fillRect/>
          </a:stretch>
        </p:blipFill>
        <p:spPr>
          <a:xfrm>
            <a:off x="2529305" y="4648200"/>
            <a:ext cx="3949700" cy="2209800"/>
          </a:xfrm>
          <a:prstGeom prst="rect">
            <a:avLst/>
          </a:prstGeom>
        </p:spPr>
      </p:pic>
    </p:spTree>
  </p:cSld>
  <p:clrMapOvr>
    <a:masterClrMapping/>
  </p:clrMapOvr>
  <p:transition>
    <p:sndAc>
      <p:stSnd>
        <p:snd r:embed="rId2" name="Arrow"/>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 on the family</a:t>
            </a:r>
            <a:endParaRPr lang="en-US" dirty="0"/>
          </a:p>
        </p:txBody>
      </p:sp>
      <p:sp>
        <p:nvSpPr>
          <p:cNvPr id="3" name="Content Placeholder 2"/>
          <p:cNvSpPr>
            <a:spLocks noGrp="1"/>
          </p:cNvSpPr>
          <p:nvPr>
            <p:ph sz="quarter" idx="1"/>
          </p:nvPr>
        </p:nvSpPr>
        <p:spPr/>
        <p:txBody>
          <a:bodyPr/>
          <a:lstStyle/>
          <a:p>
            <a:r>
              <a:rPr lang="en-US" dirty="0" smtClean="0"/>
              <a:t>Siblings may feel neglected because of all the attention on the affected child.</a:t>
            </a:r>
          </a:p>
          <a:p>
            <a:r>
              <a:rPr lang="en-US" dirty="0" smtClean="0"/>
              <a:t>Isolation- Severely Autistic people may not be able to leave the house.</a:t>
            </a:r>
          </a:p>
          <a:p>
            <a:r>
              <a:rPr lang="en-US" dirty="0" smtClean="0"/>
              <a:t>Recurrence risk- fear of having more affected children.</a:t>
            </a:r>
          </a:p>
          <a:p>
            <a:r>
              <a:rPr lang="en-US" dirty="0" smtClean="0"/>
              <a:t>Guilt-Parents feel guilty because the cause is unknown.</a:t>
            </a:r>
          </a:p>
          <a:p>
            <a:r>
              <a:rPr lang="en-US" dirty="0" smtClean="0"/>
              <a:t>Safety- The Autistic child may need constant supervision.</a:t>
            </a:r>
          </a:p>
          <a:p>
            <a:endParaRPr lang="en-US" dirty="0"/>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Autism organizations, Advocacy Groups, and resources</a:t>
            </a:r>
            <a:endParaRPr lang="en-US" dirty="0"/>
          </a:p>
        </p:txBody>
      </p:sp>
      <p:sp>
        <p:nvSpPr>
          <p:cNvPr id="3" name="Content Placeholder 2"/>
          <p:cNvSpPr>
            <a:spLocks noGrp="1"/>
          </p:cNvSpPr>
          <p:nvPr>
            <p:ph sz="quarter" idx="1"/>
          </p:nvPr>
        </p:nvSpPr>
        <p:spPr/>
        <p:txBody>
          <a:bodyPr/>
          <a:lstStyle/>
          <a:p>
            <a:r>
              <a:rPr lang="en-US" dirty="0" smtClean="0"/>
              <a:t>Autism speaks</a:t>
            </a:r>
          </a:p>
          <a:p>
            <a:r>
              <a:rPr lang="en-US" dirty="0" smtClean="0"/>
              <a:t>Autism Society of America</a:t>
            </a:r>
          </a:p>
          <a:p>
            <a:r>
              <a:rPr lang="en-US" dirty="0" smtClean="0"/>
              <a:t>State funded autism centers: example in Florida- CARD center </a:t>
            </a:r>
          </a:p>
          <a:p>
            <a:r>
              <a:rPr lang="en-US" dirty="0" smtClean="0"/>
              <a:t>ASAT- association for science and autism treatment</a:t>
            </a:r>
          </a:p>
          <a:p>
            <a:r>
              <a:rPr lang="en-US" dirty="0" smtClean="0"/>
              <a:t>OAR- organization for autism research</a:t>
            </a:r>
          </a:p>
          <a:p>
            <a:r>
              <a:rPr lang="en-US" dirty="0" smtClean="0"/>
              <a:t>All of these groups fund research and education about Autism and related disorders.</a:t>
            </a:r>
          </a:p>
          <a:p>
            <a:endParaRPr lang="en-US" dirty="0" smtClean="0"/>
          </a:p>
          <a:p>
            <a:endParaRPr lang="en-US" dirty="0"/>
          </a:p>
        </p:txBody>
      </p:sp>
    </p:spTree>
  </p:cSld>
  <p:clrMapOvr>
    <a:masterClrMapping/>
  </p:clrMapOvr>
  <p:transition>
    <p:sndAc>
      <p:stSnd>
        <p:snd r:embed="rId2" name="Arrow"/>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800" decel="100000"/>
                                        <p:tgtEl>
                                          <p:spTgt spid="3">
                                            <p:txEl>
                                              <p:pRg st="1" end="1"/>
                                            </p:txEl>
                                          </p:spTgt>
                                        </p:tgtEl>
                                      </p:cBhvr>
                                    </p:animEffect>
                                    <p:anim calcmode="lin" valueType="num">
                                      <p:cBhvr>
                                        <p:cTn id="2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800" decel="100000"/>
                                        <p:tgtEl>
                                          <p:spTgt spid="3">
                                            <p:txEl>
                                              <p:pRg st="2" end="2"/>
                                            </p:txEl>
                                          </p:spTgt>
                                        </p:tgtEl>
                                      </p:cBhvr>
                                    </p:animEffect>
                                    <p:anim calcmode="lin" valueType="num">
                                      <p:cBhvr>
                                        <p:cTn id="33"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800" decel="100000"/>
                                        <p:tgtEl>
                                          <p:spTgt spid="3">
                                            <p:txEl>
                                              <p:pRg st="3" end="3"/>
                                            </p:txEl>
                                          </p:spTgt>
                                        </p:tgtEl>
                                      </p:cBhvr>
                                    </p:animEffect>
                                    <p:anim calcmode="lin" valueType="num">
                                      <p:cBhvr>
                                        <p:cTn id="4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800" decel="100000"/>
                                        <p:tgtEl>
                                          <p:spTgt spid="3">
                                            <p:txEl>
                                              <p:pRg st="4" end="4"/>
                                            </p:txEl>
                                          </p:spTgt>
                                        </p:tgtEl>
                                      </p:cBhvr>
                                    </p:animEffect>
                                    <p:anim calcmode="lin" valueType="num">
                                      <p:cBhvr>
                                        <p:cTn id="53"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800" decel="100000"/>
                                        <p:tgtEl>
                                          <p:spTgt spid="3">
                                            <p:txEl>
                                              <p:pRg st="5" end="5"/>
                                            </p:txEl>
                                          </p:spTgt>
                                        </p:tgtEl>
                                      </p:cBhvr>
                                    </p:animEffect>
                                    <p:anim calcmode="lin" valueType="num">
                                      <p:cBhvr>
                                        <p:cTn id="63"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1862"/>
          </a:xfrm>
        </p:spPr>
        <p:txBody>
          <a:bodyPr/>
          <a:lstStyle/>
          <a:p>
            <a:r>
              <a:rPr lang="en-US" dirty="0" smtClean="0"/>
              <a:t>What we don’t know…..</a:t>
            </a:r>
            <a:endParaRPr lang="en-US" dirty="0"/>
          </a:p>
        </p:txBody>
      </p:sp>
      <p:sp>
        <p:nvSpPr>
          <p:cNvPr id="3" name="Content Placeholder 2"/>
          <p:cNvSpPr>
            <a:spLocks noGrp="1"/>
          </p:cNvSpPr>
          <p:nvPr>
            <p:ph sz="quarter" idx="1"/>
          </p:nvPr>
        </p:nvSpPr>
        <p:spPr>
          <a:xfrm>
            <a:off x="457200" y="1397000"/>
            <a:ext cx="7467600" cy="5076952"/>
          </a:xfrm>
        </p:spPr>
        <p:txBody>
          <a:bodyPr/>
          <a:lstStyle/>
          <a:p>
            <a:r>
              <a:rPr lang="en-US" dirty="0" smtClean="0"/>
              <a:t>How do genetic and environmental triggers exactly lead to autism?</a:t>
            </a:r>
          </a:p>
          <a:p>
            <a:r>
              <a:rPr lang="en-US" dirty="0" smtClean="0"/>
              <a:t>Are there unknown factors that worsen or improve Autism?</a:t>
            </a:r>
          </a:p>
          <a:p>
            <a:r>
              <a:rPr lang="en-US" dirty="0" smtClean="0"/>
              <a:t>What is going to happen when the growing number of children with autism become adults?</a:t>
            </a:r>
          </a:p>
          <a:p>
            <a:r>
              <a:rPr lang="en-US" dirty="0" smtClean="0"/>
              <a:t>Is there anything we can do to prevent Autism? </a:t>
            </a:r>
            <a:endParaRPr lang="en-US" dirty="0"/>
          </a:p>
        </p:txBody>
      </p:sp>
    </p:spTree>
  </p:cSld>
  <p:clrMapOvr>
    <a:masterClrMapping/>
  </p:clrMapOvr>
  <p:transition>
    <p:sndAc>
      <p:stSnd>
        <p:snd r:embed="rId2" name="Bubbles"/>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What would happen if the autism gene was eliminated from the gene pool? You would have a bunch of people standing around in a cave, chatting and socializing and not getting anything done.”  ~ Temple </a:t>
            </a:r>
            <a:r>
              <a:rPr lang="en-US" dirty="0" err="1" smtClean="0"/>
              <a:t>Grandin</a:t>
            </a:r>
            <a:endParaRPr lang="en-US" dirty="0"/>
          </a:p>
        </p:txBody>
      </p:sp>
    </p:spTree>
  </p:cSld>
  <p:clrMapOvr>
    <a:masterClrMapping/>
  </p:clrMapOvr>
  <p:transition>
    <p:sndAc>
      <p:stSnd>
        <p:snd r:embed="rId2" name="Clapping"/>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Bouba</a:t>
            </a:r>
            <a:r>
              <a:rPr lang="en-US" dirty="0" smtClean="0"/>
              <a:t> or Kiki?</a:t>
            </a:r>
            <a:endParaRPr lang="en-US" dirty="0"/>
          </a:p>
        </p:txBody>
      </p:sp>
      <p:pic>
        <p:nvPicPr>
          <p:cNvPr id="4" name="Content Placeholder 3" descr="Picture 25.png"/>
          <p:cNvPicPr>
            <a:picLocks noGrp="1" noChangeAspect="1"/>
          </p:cNvPicPr>
          <p:nvPr>
            <p:ph sz="quarter" idx="1"/>
          </p:nvPr>
        </p:nvPicPr>
        <p:blipFill>
          <a:blip r:embed="rId3"/>
          <a:srcRect t="-2112" b="-2112"/>
          <a:stretch>
            <a:fillRect/>
          </a:stretch>
        </p:blipFill>
        <p:spPr/>
      </p:pic>
    </p:spTree>
  </p:cSld>
  <p:clrMapOvr>
    <a:masterClrMapping/>
  </p:clrMapOvr>
  <p:transition>
    <p:sndAc>
      <p:stSnd>
        <p:snd r:embed="rId2" name="Drive By"/>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5719"/>
          </a:xfrm>
        </p:spPr>
        <p:txBody>
          <a:bodyPr>
            <a:normAutofit fontScale="90000"/>
          </a:bodyPr>
          <a:lstStyle/>
          <a:p>
            <a:endParaRPr lang="en-US" dirty="0"/>
          </a:p>
        </p:txBody>
      </p:sp>
      <p:sp>
        <p:nvSpPr>
          <p:cNvPr id="3" name="Content Placeholder 2"/>
          <p:cNvSpPr>
            <a:spLocks noGrp="1"/>
          </p:cNvSpPr>
          <p:nvPr>
            <p:ph sz="quarter" idx="1"/>
          </p:nvPr>
        </p:nvSpPr>
        <p:spPr>
          <a:xfrm>
            <a:off x="457200" y="603250"/>
            <a:ext cx="7467600" cy="5870702"/>
          </a:xfrm>
        </p:spPr>
        <p:txBody>
          <a:bodyPr>
            <a:normAutofit fontScale="92500" lnSpcReduction="10000"/>
          </a:bodyPr>
          <a:lstStyle/>
          <a:p>
            <a:r>
              <a:rPr lang="en-US" dirty="0" smtClean="0"/>
              <a:t>Two psychologists, </a:t>
            </a:r>
            <a:r>
              <a:rPr lang="en-US" dirty="0" err="1" smtClean="0"/>
              <a:t>Ramachandran</a:t>
            </a:r>
            <a:r>
              <a:rPr lang="en-US" dirty="0" smtClean="0"/>
              <a:t> and Hubbard, suggest that the </a:t>
            </a:r>
            <a:r>
              <a:rPr lang="en-US" dirty="0" err="1" smtClean="0"/>
              <a:t>bouba/kiki</a:t>
            </a:r>
            <a:r>
              <a:rPr lang="en-US" dirty="0" smtClean="0"/>
              <a:t> effect has implications for the evolution of language, because it suggests that the naming of objects is not completely arbitrary. The rounded shape may most commonly be named "</a:t>
            </a:r>
            <a:r>
              <a:rPr lang="en-US" dirty="0" err="1" smtClean="0"/>
              <a:t>bouba</a:t>
            </a:r>
            <a:r>
              <a:rPr lang="en-US" dirty="0" smtClean="0"/>
              <a:t>" because the mouth makes a rounded shape to produce that sound while a more taut, angular mouth shape is needed to make the sound "</a:t>
            </a:r>
            <a:r>
              <a:rPr lang="en-US" dirty="0" err="1" smtClean="0"/>
              <a:t>kiki</a:t>
            </a:r>
            <a:r>
              <a:rPr lang="en-US" dirty="0" smtClean="0"/>
              <a:t>”</a:t>
            </a:r>
          </a:p>
          <a:p>
            <a:r>
              <a:rPr lang="en-US" dirty="0" smtClean="0"/>
              <a:t>90% of typical people agree that </a:t>
            </a:r>
            <a:r>
              <a:rPr lang="en-US" dirty="0" err="1" smtClean="0"/>
              <a:t>bouba</a:t>
            </a:r>
            <a:r>
              <a:rPr lang="en-US" dirty="0" smtClean="0"/>
              <a:t> is the rounded one and </a:t>
            </a:r>
            <a:r>
              <a:rPr lang="en-US" dirty="0" err="1" smtClean="0"/>
              <a:t>kiki</a:t>
            </a:r>
            <a:r>
              <a:rPr lang="en-US" dirty="0" smtClean="0"/>
              <a:t> is the angular one</a:t>
            </a:r>
          </a:p>
          <a:p>
            <a:r>
              <a:rPr lang="en-US" dirty="0" smtClean="0"/>
              <a:t>Only 60% of people with Autism agree on this</a:t>
            </a:r>
          </a:p>
          <a:p>
            <a:r>
              <a:rPr lang="en-US" dirty="0" smtClean="0"/>
              <a:t>This was studied across many cultures and languages to learn more about communication.</a:t>
            </a:r>
          </a:p>
          <a:p>
            <a:r>
              <a:rPr lang="en-US" dirty="0" smtClean="0"/>
              <a:t>It shows that language is more complex than just learning words.</a:t>
            </a:r>
          </a:p>
          <a:p>
            <a:r>
              <a:rPr lang="en-US" dirty="0" smtClean="0"/>
              <a:t>It may help to understand communication difficulties in autism.</a:t>
            </a:r>
          </a:p>
          <a:p>
            <a:endParaRPr lang="en-US" dirty="0"/>
          </a:p>
        </p:txBody>
      </p:sp>
    </p:spTree>
  </p:cSld>
  <p:clrMapOvr>
    <a:masterClrMapping/>
  </p:clrMapOvr>
  <p:transition>
    <p:sndAc>
      <p:stSnd>
        <p:snd r:embed="rId2" name="Whoosh"/>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568335"/>
          </a:xfrm>
        </p:spPr>
        <p:txBody>
          <a:bodyPr>
            <a:normAutofit/>
          </a:bodyPr>
          <a:lstStyle/>
          <a:p>
            <a:r>
              <a:rPr lang="en-US" dirty="0" smtClean="0"/>
              <a:t>Restricted and Repetitive Behaviors, interests, and activities</a:t>
            </a:r>
            <a:endParaRPr lang="en-US" dirty="0"/>
          </a:p>
        </p:txBody>
      </p:sp>
      <p:sp>
        <p:nvSpPr>
          <p:cNvPr id="3" name="Content Placeholder 2"/>
          <p:cNvSpPr>
            <a:spLocks noGrp="1"/>
          </p:cNvSpPr>
          <p:nvPr>
            <p:ph sz="quarter" idx="1"/>
          </p:nvPr>
        </p:nvSpPr>
        <p:spPr>
          <a:xfrm>
            <a:off x="549275" y="1905245"/>
            <a:ext cx="4098809" cy="4038356"/>
          </a:xfrm>
        </p:spPr>
        <p:txBody>
          <a:bodyPr>
            <a:normAutofit fontScale="92500" lnSpcReduction="20000"/>
          </a:bodyPr>
          <a:lstStyle/>
          <a:p>
            <a:r>
              <a:rPr lang="en-US" dirty="0" smtClean="0"/>
              <a:t>Overly preoccupied with specific areas of interest.</a:t>
            </a:r>
          </a:p>
          <a:p>
            <a:r>
              <a:rPr lang="en-US" dirty="0" smtClean="0"/>
              <a:t>Inflexible to change in routines or rituals.</a:t>
            </a:r>
          </a:p>
          <a:p>
            <a:r>
              <a:rPr lang="en-US" dirty="0" smtClean="0"/>
              <a:t>Stereotyped and repetitive motor mannerisms- hand flapping, finger twisting, rocking, etc.</a:t>
            </a:r>
          </a:p>
          <a:p>
            <a:r>
              <a:rPr lang="en-US" dirty="0" smtClean="0"/>
              <a:t>Persistent preoccupation with parts of objects.</a:t>
            </a:r>
          </a:p>
          <a:p>
            <a:r>
              <a:rPr lang="en-US" dirty="0" smtClean="0"/>
              <a:t>One of these symptoms is required to make the diagnosis.</a:t>
            </a:r>
            <a:endParaRPr lang="en-US" dirty="0"/>
          </a:p>
        </p:txBody>
      </p:sp>
      <p:pic>
        <p:nvPicPr>
          <p:cNvPr id="4" name="Picture 3" descr="Picture 18.png"/>
          <p:cNvPicPr>
            <a:picLocks noChangeAspect="1"/>
          </p:cNvPicPr>
          <p:nvPr/>
        </p:nvPicPr>
        <p:blipFill>
          <a:blip r:embed="rId3"/>
          <a:stretch>
            <a:fillRect/>
          </a:stretch>
        </p:blipFill>
        <p:spPr>
          <a:xfrm>
            <a:off x="4648084" y="2352843"/>
            <a:ext cx="4103888" cy="3061368"/>
          </a:xfrm>
          <a:prstGeom prst="rect">
            <a:avLst/>
          </a:prstGeom>
        </p:spPr>
      </p:pic>
    </p:spTree>
  </p:cSld>
  <p:clrMapOvr>
    <a:masterClrMapping/>
  </p:clrMapOvr>
  <p:transition>
    <p:sndAc>
      <p:stSnd>
        <p:snd r:embed="rId2" name="Fly Out"/>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 fill="hold"/>
                                        <p:tgtEl>
                                          <p:spTgt spid="4"/>
                                        </p:tgtEl>
                                        <p:attrNameLst>
                                          <p:attrName>ppt_x</p:attrName>
                                        </p:attrNameLst>
                                      </p:cBhvr>
                                      <p:tavLst>
                                        <p:tav tm="0">
                                          <p:val>
                                            <p:strVal val="#ppt_x"/>
                                          </p:val>
                                        </p:tav>
                                        <p:tav tm="100000">
                                          <p:val>
                                            <p:strVal val="#ppt_x"/>
                                          </p:val>
                                        </p:tav>
                                      </p:tavLst>
                                    </p:anim>
                                    <p:anim calcmode="lin" valueType="num">
                                      <p:cBhvr additive="base">
                                        <p:cTn id="3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298171"/>
          </a:xfrm>
        </p:spPr>
        <p:txBody>
          <a:bodyPr>
            <a:normAutofit fontScale="90000"/>
          </a:bodyPr>
          <a:lstStyle/>
          <a:p>
            <a:endParaRPr lang="en-US" dirty="0"/>
          </a:p>
        </p:txBody>
      </p:sp>
      <p:sp>
        <p:nvSpPr>
          <p:cNvPr id="3" name="Content Placeholder 2"/>
          <p:cNvSpPr>
            <a:spLocks noGrp="1"/>
          </p:cNvSpPr>
          <p:nvPr>
            <p:ph sz="quarter" idx="1"/>
          </p:nvPr>
        </p:nvSpPr>
        <p:spPr>
          <a:xfrm>
            <a:off x="549275" y="1146675"/>
            <a:ext cx="8042276" cy="4796926"/>
          </a:xfrm>
        </p:spPr>
        <p:txBody>
          <a:bodyPr>
            <a:normAutofit fontScale="92500"/>
          </a:bodyPr>
          <a:lstStyle/>
          <a:p>
            <a:r>
              <a:rPr lang="en-US" dirty="0" smtClean="0"/>
              <a:t>Autism is presently considered one of the many Pervasive Developmental Disorders, which include Asperger’s Syndrome, PDD-NOS, </a:t>
            </a:r>
            <a:r>
              <a:rPr lang="en-US" dirty="0" err="1" smtClean="0"/>
              <a:t>Rett</a:t>
            </a:r>
            <a:r>
              <a:rPr lang="en-US" dirty="0" smtClean="0"/>
              <a:t> Syndrome and Childhood Disintegration Disorder </a:t>
            </a:r>
          </a:p>
          <a:p>
            <a:r>
              <a:rPr lang="en-US" dirty="0" smtClean="0"/>
              <a:t>Autism is being reclassified as part of a single Autism spectrum disorder which will include only Autism, PDD-NOS, and Asperger’s Syndrome  under one category with disabilities ranging from severe to mild, according to DSM-V (Diagnostic Statistic Manuel) in 2013.</a:t>
            </a:r>
          </a:p>
          <a:p>
            <a:r>
              <a:rPr lang="en-US" dirty="0" smtClean="0"/>
              <a:t>Presently people use the term Autism Spectrum Disorder to refer to Autism, PDD-NOS, and Aspergers, even though it is not formally recognized yet.</a:t>
            </a:r>
          </a:p>
          <a:p>
            <a:endParaRPr lang="en-US" dirty="0"/>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Aspergers</a:t>
            </a:r>
            <a:endParaRPr lang="en-US" dirty="0"/>
          </a:p>
        </p:txBody>
      </p:sp>
      <p:sp>
        <p:nvSpPr>
          <p:cNvPr id="3" name="Content Placeholder 2"/>
          <p:cNvSpPr>
            <a:spLocks noGrp="1"/>
          </p:cNvSpPr>
          <p:nvPr>
            <p:ph sz="quarter" idx="1"/>
          </p:nvPr>
        </p:nvSpPr>
        <p:spPr>
          <a:xfrm>
            <a:off x="457200" y="1333500"/>
            <a:ext cx="7467600" cy="5140452"/>
          </a:xfrm>
        </p:spPr>
        <p:txBody>
          <a:bodyPr>
            <a:normAutofit/>
          </a:bodyPr>
          <a:lstStyle/>
          <a:p>
            <a:r>
              <a:rPr lang="en-US" dirty="0" smtClean="0"/>
              <a:t>It is a form of high functioning autism</a:t>
            </a:r>
          </a:p>
          <a:p>
            <a:r>
              <a:rPr lang="en-US" dirty="0" smtClean="0"/>
              <a:t>No language impairment</a:t>
            </a:r>
          </a:p>
          <a:p>
            <a:r>
              <a:rPr lang="en-US" dirty="0" smtClean="0"/>
              <a:t>High cognitive ability- IQ from average to gifted</a:t>
            </a:r>
          </a:p>
          <a:p>
            <a:r>
              <a:rPr lang="en-US" dirty="0" smtClean="0"/>
              <a:t>Must have a narrow area of interest or an obsession (popular obsessions include trains, weather, and historical dates)</a:t>
            </a:r>
          </a:p>
          <a:p>
            <a:r>
              <a:rPr lang="en-US" dirty="0" smtClean="0"/>
              <a:t>Despite their intellectual advancements, they often have gaps in learning</a:t>
            </a:r>
          </a:p>
          <a:p>
            <a:r>
              <a:rPr lang="en-US" dirty="0" smtClean="0"/>
              <a:t>Some behaviors: Rigidity, black &amp; white thinking, perseverating, anxiety, poor social skills, and preference for sameness.</a:t>
            </a:r>
          </a:p>
          <a:p>
            <a:r>
              <a:rPr lang="en-US" dirty="0" smtClean="0"/>
              <a:t>Clumsy and uncoordinated</a:t>
            </a:r>
          </a:p>
          <a:p>
            <a:endParaRPr lang="en-US" dirty="0" smtClean="0"/>
          </a:p>
          <a:p>
            <a:endParaRPr lang="en-US" dirty="0"/>
          </a:p>
        </p:txBody>
      </p:sp>
    </p:spTree>
  </p:cSld>
  <p:clrMapOvr>
    <a:masterClrMapping/>
  </p:clrMapOvr>
  <p:transition>
    <p:sndAc>
      <p:stSnd>
        <p:snd r:embed="rId2" name="Drive By"/>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8520"/>
          </a:xfrm>
        </p:spPr>
        <p:txBody>
          <a:bodyPr/>
          <a:lstStyle/>
          <a:p>
            <a:r>
              <a:rPr lang="en-US" dirty="0" smtClean="0"/>
              <a:t>PDD-NOS</a:t>
            </a:r>
            <a:endParaRPr lang="en-US" dirty="0"/>
          </a:p>
        </p:txBody>
      </p:sp>
      <p:sp>
        <p:nvSpPr>
          <p:cNvPr id="3" name="Content Placeholder 2"/>
          <p:cNvSpPr>
            <a:spLocks noGrp="1"/>
          </p:cNvSpPr>
          <p:nvPr>
            <p:ph sz="quarter" idx="1"/>
          </p:nvPr>
        </p:nvSpPr>
        <p:spPr>
          <a:xfrm>
            <a:off x="457200" y="1417053"/>
            <a:ext cx="7467600" cy="5056899"/>
          </a:xfrm>
        </p:spPr>
        <p:txBody>
          <a:bodyPr/>
          <a:lstStyle/>
          <a:p>
            <a:r>
              <a:rPr lang="en-US" dirty="0" smtClean="0"/>
              <a:t>Pervasive Developmental Disorder Not Otherwise Specified.</a:t>
            </a:r>
          </a:p>
          <a:p>
            <a:r>
              <a:rPr lang="en-US" dirty="0" smtClean="0"/>
              <a:t>This diagnosis is used when a child does not meet the criteria for autism or Aspergers, but still displays some symptoms.</a:t>
            </a:r>
          </a:p>
          <a:p>
            <a:r>
              <a:rPr lang="en-US" dirty="0" smtClean="0"/>
              <a:t>It is considered “atypical autism” because of</a:t>
            </a:r>
          </a:p>
          <a:p>
            <a:pPr lvl="1"/>
            <a:r>
              <a:rPr lang="en-US" dirty="0" smtClean="0"/>
              <a:t> late age of onset- after the age of 3</a:t>
            </a:r>
          </a:p>
          <a:p>
            <a:pPr lvl="1"/>
            <a:r>
              <a:rPr lang="en-US" dirty="0" smtClean="0"/>
              <a:t> atypical symptoms- example: very social, but inappropriate.</a:t>
            </a:r>
          </a:p>
          <a:p>
            <a:pPr lvl="1"/>
            <a:r>
              <a:rPr lang="en-US" dirty="0" smtClean="0"/>
              <a:t>sub threshold symptoms (fewer number of symptoms, but still impaired)</a:t>
            </a:r>
          </a:p>
          <a:p>
            <a:endParaRPr lang="en-US" dirty="0" smtClean="0"/>
          </a:p>
          <a:p>
            <a:endParaRPr lang="en-US" dirty="0" smtClean="0"/>
          </a:p>
          <a:p>
            <a:endParaRPr lang="en-US" dirty="0"/>
          </a:p>
        </p:txBody>
      </p:sp>
    </p:spTree>
  </p:cSld>
  <p:clrMapOvr>
    <a:masterClrMapping/>
  </p:clrMapOvr>
  <p:transition>
    <p:sndAc>
      <p:stSnd>
        <p:snd r:embed="rId2" name="Click"/>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Left)">
                                      <p:cBhvr>
                                        <p:cTn id="20" dur="500"/>
                                        <p:tgtEl>
                                          <p:spTgt spid="3">
                                            <p:txEl>
                                              <p:pRg st="3" end="3"/>
                                            </p:txEl>
                                          </p:spTgt>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Left)">
                                      <p:cBhvr>
                                        <p:cTn id="23" dur="500"/>
                                        <p:tgtEl>
                                          <p:spTgt spid="3">
                                            <p:txEl>
                                              <p:pRg st="4" end="4"/>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down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 13.png"/>
          <p:cNvPicPr>
            <a:picLocks noGrp="1" noChangeAspect="1"/>
          </p:cNvPicPr>
          <p:nvPr>
            <p:ph sz="quarter" idx="1"/>
          </p:nvPr>
        </p:nvPicPr>
        <p:blipFill>
          <a:blip r:embed="rId3"/>
          <a:srcRect l="-20861" r="-20861"/>
          <a:stretch>
            <a:fillRect/>
          </a:stretch>
        </p:blipFill>
        <p:spPr>
          <a:xfrm>
            <a:off x="229316" y="1341452"/>
            <a:ext cx="8456050" cy="4566867"/>
          </a:xfrm>
        </p:spPr>
      </p:pic>
    </p:spTree>
  </p:cSld>
  <p:clrMapOvr>
    <a:masterClrMapping/>
  </p:clrMapOvr>
  <p:transition>
    <p:sndAc>
      <p:stSnd>
        <p:snd r:embed="rId2" name="Whoosh"/>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2726</TotalTime>
  <Words>2799</Words>
  <Application>Microsoft Office PowerPoint</Application>
  <PresentationFormat>On-screen Show (4:3)</PresentationFormat>
  <Paragraphs>262</Paragraphs>
  <Slides>45</Slides>
  <Notes>0</Notes>
  <HiddenSlides>0</HiddenSlides>
  <MMClips>2</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Oriel</vt:lpstr>
      <vt:lpstr>Autism</vt:lpstr>
      <vt:lpstr>What is Autism?</vt:lpstr>
      <vt:lpstr>Social impairment</vt:lpstr>
      <vt:lpstr>Communication impairment</vt:lpstr>
      <vt:lpstr>Restricted and Repetitive Behaviors, interests, and activities</vt:lpstr>
      <vt:lpstr>Slide 6</vt:lpstr>
      <vt:lpstr>Aspergers</vt:lpstr>
      <vt:lpstr>PDD-NOS</vt:lpstr>
      <vt:lpstr>Slide 9</vt:lpstr>
      <vt:lpstr>Signs And Symptoms (Red Flags)</vt:lpstr>
      <vt:lpstr>Signs and Symptoms continued….</vt:lpstr>
      <vt:lpstr>Slide 12</vt:lpstr>
      <vt:lpstr>Myths</vt:lpstr>
      <vt:lpstr>History</vt:lpstr>
      <vt:lpstr>History continued….</vt:lpstr>
      <vt:lpstr>Prevalence</vt:lpstr>
      <vt:lpstr>Slide 17</vt:lpstr>
      <vt:lpstr>Steps in Diagnosis</vt:lpstr>
      <vt:lpstr>Clinical History</vt:lpstr>
      <vt:lpstr>Observation</vt:lpstr>
      <vt:lpstr>Tests</vt:lpstr>
      <vt:lpstr>New Tests</vt:lpstr>
      <vt:lpstr>Associated Conditions</vt:lpstr>
      <vt:lpstr>Derek Paravicini</vt:lpstr>
      <vt:lpstr>Stephen Wiltshire</vt:lpstr>
      <vt:lpstr>Slide 26</vt:lpstr>
      <vt:lpstr>There is not one cause of Autism</vt:lpstr>
      <vt:lpstr>The Brain</vt:lpstr>
      <vt:lpstr>Possible environmental triggers</vt:lpstr>
      <vt:lpstr>Controversial theories</vt:lpstr>
      <vt:lpstr>Treatments</vt:lpstr>
      <vt:lpstr>Behavioral &amp; Educational</vt:lpstr>
      <vt:lpstr>Therapy </vt:lpstr>
      <vt:lpstr>Hippotherapy</vt:lpstr>
      <vt:lpstr>Pharmaceutical Treatments </vt:lpstr>
      <vt:lpstr>Controversial &amp; Unproven Treatments</vt:lpstr>
      <vt:lpstr>Important Variables Affecting Prognosis </vt:lpstr>
      <vt:lpstr>Public Supports</vt:lpstr>
      <vt:lpstr>What about autism in adults?</vt:lpstr>
      <vt:lpstr>Affect on the family</vt:lpstr>
      <vt:lpstr>Autism organizations, Advocacy Groups, and resources</vt:lpstr>
      <vt:lpstr>What we don’t know…..</vt:lpstr>
      <vt:lpstr>Slide 43</vt:lpstr>
      <vt:lpstr>Bouba or Kiki?</vt:lpstr>
      <vt:lpstr>Slide 45</vt:lpstr>
    </vt:vector>
  </TitlesOfParts>
  <Company>Marjory Stoneman Douglas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dc:title>
  <dc:creator>Emily Ramos</dc:creator>
  <cp:lastModifiedBy>Owner</cp:lastModifiedBy>
  <cp:revision>52</cp:revision>
  <dcterms:created xsi:type="dcterms:W3CDTF">2011-05-23T00:36:17Z</dcterms:created>
  <dcterms:modified xsi:type="dcterms:W3CDTF">2011-06-08T19:56:25Z</dcterms:modified>
</cp:coreProperties>
</file>